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187.xml" ContentType="application/vnd.openxmlformats-officedocument.presentationml.tags+xml"/>
  <Override PartName="/ppt/notesSlides/notesSlide14.xml" ContentType="application/vnd.openxmlformats-officedocument.presentationml.notesSlide+xml"/>
  <Override PartName="/ppt/tags/tag210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notesSlides/notesSlide9.xml" ContentType="application/vnd.openxmlformats-officedocument.presentationml.notesSlide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notesSlides/notesSlide10.xml" ContentType="application/vnd.openxmlformats-officedocument.presentationml.notesSlide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190.xml" ContentType="application/vnd.openxmlformats-officedocument.presentationml.tags+xml"/>
  <Override PartName="/ppt/slideMasters/slideMaster2.xml" ContentType="application/vnd.openxmlformats-officedocument.presentationml.slideMaster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3.xml" ContentType="application/vnd.openxmlformats-officedocument.presentationml.tags+xml"/>
  <Default Extension="jpeg" ContentType="image/jpeg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15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notesSlides/notesSlide15.xml" ContentType="application/vnd.openxmlformats-officedocument.presentationml.notesSlide+xml"/>
  <Override PartName="/ppt/tags/tag204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211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notesSlides/notesSlide11.xml" ContentType="application/vnd.openxmlformats-officedocument.presentationml.notesSlide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notesSlides/notesSlide12.xml" ContentType="application/vnd.openxmlformats-officedocument.presentationml.notesSlide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62" r:id="rId6"/>
    <p:sldId id="260" r:id="rId7"/>
    <p:sldId id="264" r:id="rId8"/>
    <p:sldId id="267" r:id="rId9"/>
    <p:sldId id="265" r:id="rId10"/>
    <p:sldId id="270" r:id="rId11"/>
    <p:sldId id="278" r:id="rId12"/>
    <p:sldId id="276" r:id="rId13"/>
    <p:sldId id="273" r:id="rId14"/>
    <p:sldId id="277" r:id="rId15"/>
    <p:sldId id="282" r:id="rId16"/>
    <p:sldId id="283" r:id="rId17"/>
    <p:sldId id="289" r:id="rId18"/>
    <p:sldId id="28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CE42986-7278-4353-98A2-826C12DEB039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0286AFD-4707-4CD9-9835-ABA1131554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66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6420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543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1023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80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439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9774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5125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601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437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596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585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614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555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807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2769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30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A86BF53-C741-41CC-A4C2-2ED13A4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7181ACB-A3D5-420E-BC90-2DE41A825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2EE3A95-2DC2-469C-B7AA-C0CCDA96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7DB4484-3BD7-4387-85E0-9455C56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6A1B0D9-5CB6-4A12-8663-852A8B0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484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53E398-72CF-41A3-B71A-EADB512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E93A744-4B15-4323-A77F-A54DD485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913DE38-1E6A-42C3-8D75-EF782140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DCC699-ED50-45DC-9FF1-B6B0709A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13B7814-C3CA-4B3B-B286-1809E9E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0151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F82304E-EA87-48C4-86F5-F28B1200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1288FE64-72A5-44DB-9950-4AAF64DF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7737A50-210F-4CC8-AB61-074D1B9B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5A3563C-9998-428D-9A77-2A4F8B17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D637FF9-4EFE-448C-86ED-9981847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539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738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90A57B5-2528-4CCA-862D-2CB77F62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07D56C-8D75-49D7-8DE6-0A9331B8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99AFBB1-740D-47DC-8951-AD5910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F7E119A-7FB5-4E6A-888B-8AE2598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40479BB-6347-4147-A123-F61D7BD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848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7376C4-3C0D-4FE7-8672-51202DB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F3C31C5-7BF3-42D1-AF3F-D9CF773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FACB1C4-76D7-4E57-B0DB-971979F9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EFD4D02-5C67-42BC-B126-47B414DB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73B7C28-3D06-4BC8-B2C0-6C74B69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7722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81B9C2-8ADC-4AEA-8B0D-4DFEE8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02B9CC7-D6C3-4556-94C1-509F016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1F2E296-39A5-4FCF-A328-2F3F4F93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FD2F270-8889-443B-BC1E-F60649A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EB7D93D-3C2E-431C-B90A-9000E8DC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8BF1F54-3BF5-43D0-8423-553665D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7739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5FC656E-05FC-4DC2-B134-3180C4A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CBED72B1-2910-4438-98DB-B1DB1D3B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F5555FE-B489-476A-8691-BD55F4D29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988A19DC-36A5-48C2-9A38-3AAB566AB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FD29564C-DA7C-4BDC-B9D1-6085E0AF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2C3023B-7FDE-4673-8835-C07952E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78691342-2615-4D52-B6D5-D53C2DB7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C5E9E06-08CE-44F3-8F1C-D508AFA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856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FD3937B-AE62-48E0-8B2A-208E376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4F99A37-9209-4905-90F5-66A6DCEF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A616C570-4411-49E6-A289-8875F5C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312737A-5E91-4AD8-9EDD-FD9E6CC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8074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BA3CD310-3A67-45BA-A1CE-3A27CF0C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54FB22FC-A7D5-493D-91D9-C1C4983B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4C41CA1-92D3-451A-9D5A-02AF4754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2759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C73286-3520-4C8C-B820-D30690F3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E4E60F6-9008-47D4-BF9D-685240C8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0A33894-7D66-41FC-8AB5-AA5B719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699D1B4-9FA2-41CA-9621-EEDC5A7E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C4D0663-A674-47F0-88EE-A43432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5BD1121-128A-43B8-A91A-5E7A51F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5903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FF08D9-963D-4997-A5C5-4DDDB99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CD686096-0E0A-484A-984C-459A5885C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72785B8-41BA-46FD-AE50-B3952BE21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A74D386-917B-4213-8CE3-EDEC2487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E132D1F-AAFC-429A-BBB4-E1A8B04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25D9CBF-A1DC-4B55-9563-EB474B3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278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E1283C56-99C6-455A-B67C-9BA367A0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A9F4AFA-F3DF-4DC4-9E99-18E9BCD0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7330F2B-B535-47BA-9B02-D55C8787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D001350-E321-44A0-9483-363D51B41BA5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FBB740E-592E-49C2-8A9B-55F99574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E39741C-CAD4-4D04-81EF-05F9BD748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362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2021/6/4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471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:p14="http://schemas.microsoft.com/office/powerpoint/2010/main" xmlns="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思源黑体 CN Normal" panose="020B0400000000000000" pitchFamily="34" charset="-122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video" Target="NULL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microsoft.com/office/2007/relationships/media" Target="../media/media1.mp3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slideLayout" Target="../slideLayouts/slideLayout12.xml"/><Relationship Id="rId3" Type="http://schemas.openxmlformats.org/officeDocument/2006/relationships/tags" Target="../tags/tag129.xml"/><Relationship Id="rId21" Type="http://schemas.openxmlformats.org/officeDocument/2006/relationships/tags" Target="../tags/tag147.xml"/><Relationship Id="rId34" Type="http://schemas.openxmlformats.org/officeDocument/2006/relationships/tags" Target="../tags/tag160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tags" Target="../tags/tag164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tags" Target="../tags/tag163.xml"/><Relationship Id="rId40" Type="http://schemas.openxmlformats.org/officeDocument/2006/relationships/notesSlide" Target="../notesSlides/notesSlide10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tags" Target="../tags/tag162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tags" Target="../tags/tag1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7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image" Target="../media/image7.jpe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79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tags" Target="../tags/tag20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notesSlide" Target="../notesSlides/notesSlide15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image" Target="../media/image10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9.png"/><Relationship Id="rId2" Type="http://schemas.openxmlformats.org/officeDocument/2006/relationships/tags" Target="../tags/tag203.xml"/><Relationship Id="rId16" Type="http://schemas.openxmlformats.org/officeDocument/2006/relationships/image" Target="../media/image8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211.xml"/><Relationship Id="rId19" Type="http://schemas.openxmlformats.org/officeDocument/2006/relationships/image" Target="../media/image11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6.xml"/><Relationship Id="rId21" Type="http://schemas.openxmlformats.org/officeDocument/2006/relationships/image" Target="../media/image4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3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2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51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notesSlide" Target="../notesSlides/notesSlide7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slideLayout" Target="../slideLayouts/slideLayout12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1707300" y="2780140"/>
            <a:ext cx="87773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鸢尾花识别</a:t>
            </a:r>
            <a:r>
              <a:rPr lang="en-US" altLang="zh-CN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——BP</a:t>
            </a:r>
            <a:r>
              <a:rPr lang="zh-CN" altLang="en-US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神经网络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Classification of Iris with Back Propagation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PA_组合 14"/>
          <p:cNvGrpSpPr/>
          <p:nvPr>
            <p:custDataLst>
              <p:tags r:id="rId4"/>
            </p:custDataLst>
          </p:nvPr>
        </p:nvGrpSpPr>
        <p:grpSpPr bwMode="auto">
          <a:xfrm>
            <a:off x="5520298" y="5519179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5" name="PA_文本框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91200" y="5484975"/>
            <a:ext cx="9028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汇报人：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快乐的时光">
            <a:hlinkClick r:id="" action="ppaction://media"/>
            <a:extLst>
              <a:ext uri="{FF2B5EF4-FFF2-40B4-BE49-F238E27FC236}">
                <a16:creationId xmlns:a16="http://schemas.microsoft.com/office/drawing/2014/main" xmlns="" id="{154A72C9-E439-4479-8F09-D3D8D22DB2EA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xmlns="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3223735" y="-1298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55817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  <p:bldP spid="22" grpId="0"/>
      <p:bldP spid="23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Line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02941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Line 1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869961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Line 1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134324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Line 1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5502143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Line 1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76438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椭圆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11921" y="2513394"/>
            <a:ext cx="632884" cy="633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椭圆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86762" y="2513394"/>
            <a:ext cx="630767" cy="6330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椭圆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14707" y="4668826"/>
            <a:ext cx="635000" cy="6373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Line 1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0398688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椭圆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83306" y="4668826"/>
            <a:ext cx="630767" cy="637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椭圆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54579" y="4668826"/>
            <a:ext cx="630767" cy="637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椭圆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49009" y="2513394"/>
            <a:ext cx="630767" cy="6330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5"/>
          <p:cNvSpPr/>
          <p:nvPr>
            <p:custDataLst>
              <p:tags r:id="rId13"/>
            </p:custDataLst>
          </p:nvPr>
        </p:nvSpPr>
        <p:spPr bwMode="auto">
          <a:xfrm>
            <a:off x="1074360" y="3582507"/>
            <a:ext cx="1899555" cy="650285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14"/>
            </p:custDataLst>
          </p:nvPr>
        </p:nvSpPr>
        <p:spPr bwMode="auto">
          <a:xfrm>
            <a:off x="3172793" y="3582507"/>
            <a:ext cx="1394336" cy="650285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15"/>
            </p:custDataLst>
          </p:nvPr>
        </p:nvSpPr>
        <p:spPr bwMode="auto">
          <a:xfrm>
            <a:off x="4804976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16"/>
            </p:custDataLst>
          </p:nvPr>
        </p:nvSpPr>
        <p:spPr bwMode="auto">
          <a:xfrm>
            <a:off x="64332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17"/>
            </p:custDataLst>
          </p:nvPr>
        </p:nvSpPr>
        <p:spPr bwMode="auto">
          <a:xfrm>
            <a:off x="80675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8"/>
            </p:custDataLst>
          </p:nvPr>
        </p:nvSpPr>
        <p:spPr bwMode="auto">
          <a:xfrm>
            <a:off x="9701520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10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910885" y="2670616"/>
            <a:ext cx="237067" cy="318632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1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5369760" y="2672005"/>
            <a:ext cx="264765" cy="313740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12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6996565" y="4807552"/>
            <a:ext cx="271283" cy="35774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13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713138" y="4841205"/>
            <a:ext cx="313645" cy="292552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33934" y="4576600"/>
            <a:ext cx="1955800" cy="9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参数确定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随机函数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函数句柄操作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任意多边形 21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0238487" y="4837672"/>
            <a:ext cx="320403" cy="327624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任意多边形 24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8607757" y="2689384"/>
            <a:ext cx="317500" cy="299864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24243" y="4734863"/>
            <a:ext cx="1955800" cy="60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训练集学习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测试集验证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788605" y="4761239"/>
            <a:ext cx="1955800" cy="2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调试检查参数情况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874476" y="2414431"/>
            <a:ext cx="1955800" cy="9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敏感度回传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权值更新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62345" y="2855829"/>
            <a:ext cx="1955800" cy="2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前向传播过程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_矩形 2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420787" y="2599069"/>
            <a:ext cx="1955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文件流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存储模型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PA_矩形 2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56509" y="3769705"/>
            <a:ext cx="107239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参数初始化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2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97051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迭代过程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24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029233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准确率</a:t>
            </a:r>
            <a:endParaRPr lang="en-US" altLang="zh-CN" sz="14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24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65929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8291480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参数检查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PA_矩形 24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92577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模型保存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网络训练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3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821257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 autoUpdateAnimBg="0"/>
      <p:bldP spid="20" grpId="0" animBg="1"/>
      <p:bldP spid="21" grpId="0" animBg="1"/>
      <p:bldP spid="22" grpId="0" animBg="1"/>
      <p:bldP spid="5" grpId="0" animBg="1"/>
      <p:bldP spid="6" grpId="0" animBg="1"/>
      <p:bldP spid="7" grpId="0" animBg="1"/>
      <p:bldP spid="8" grpId="0" animBg="1"/>
      <p:bldP spid="9" grpId="0" animBg="1" autoUpdateAnimBg="0"/>
      <p:bldP spid="18" grpId="0" animBg="1"/>
      <p:bldP spid="23" grpId="0" animBg="1"/>
      <p:bldP spid="24" grpId="0" animBg="1"/>
      <p:bldP spid="25" grpId="0" animBg="1"/>
      <p:bldP spid="26" grpId="0" animBg="1"/>
      <p:bldP spid="27" grpId="0"/>
      <p:bldP spid="31" grpId="0" animBg="1"/>
      <p:bldP spid="32" grpId="0" animBg="1" autoUpdateAnimBg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 autoUpdateAnimBg="0"/>
      <p:bldP spid="41" grpId="0"/>
      <p:bldP spid="42" grpId="0"/>
      <p:bldP spid="4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60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7" y="2760675"/>
            <a:ext cx="28803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52456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矩形 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408622" y="2488225"/>
            <a:ext cx="478337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以隐藏层神经元为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时为例，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迭代平均可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96%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左右</a:t>
            </a: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由于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初始权值矩阵是随机生成的，所以每次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得到的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不尽相同。但是小幅度的变动不影响训练模型在测试集优异表现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acc=1</a:t>
            </a:r>
          </a:p>
          <a:p>
            <a:pPr defTabSz="1219170">
              <a:lnSpc>
                <a:spcPct val="150000"/>
              </a:lnSpc>
            </a:pP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我们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将最终模型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保存在了</a:t>
            </a:r>
            <a:r>
              <a:rPr lang="en-US" altLang="zh-CN" sz="1400" dirty="0" err="1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train_model.pdparams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文件中 </a:t>
            </a:r>
            <a:endParaRPr lang="en-US" altLang="zh-CN" sz="14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2"/>
          <p:cNvSpPr/>
          <p:nvPr>
            <p:custDataLst>
              <p:tags r:id="rId2"/>
            </p:custDataLst>
          </p:nvPr>
        </p:nvSpPr>
        <p:spPr>
          <a:xfrm>
            <a:off x="6931129" y="2604991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3"/>
          <p:cNvSpPr/>
          <p:nvPr>
            <p:custDataLst>
              <p:tags r:id="rId3"/>
            </p:custDataLst>
          </p:nvPr>
        </p:nvSpPr>
        <p:spPr>
          <a:xfrm>
            <a:off x="6931129" y="3508364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任意多边形 14"/>
          <p:cNvSpPr/>
          <p:nvPr>
            <p:custDataLst>
              <p:tags r:id="rId4"/>
            </p:custDataLst>
          </p:nvPr>
        </p:nvSpPr>
        <p:spPr>
          <a:xfrm>
            <a:off x="6931129" y="4458135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3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8" name="PA_组合 17"/>
          <p:cNvGrpSpPr/>
          <p:nvPr>
            <p:custDataLst>
              <p:tags r:id="rId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97" y="2353957"/>
            <a:ext cx="6277708" cy="262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588487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 animBg="1"/>
      <p:bldP spid="13" grpId="1" animBg="1"/>
      <p:bldP spid="14" grpId="0" animBg="1"/>
      <p:bldP spid="14" grpId="1" animBg="1"/>
      <p:bldP spid="15" grpId="0" animBg="1" autoUpdateAnimBg="0"/>
      <p:bldP spid="15" grpId="1" animBg="1" autoUpdateAnimBg="0"/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15413" y="2372557"/>
            <a:ext cx="1438176" cy="1438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2270198" y="2434104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71012" y="2624442"/>
            <a:ext cx="3432969" cy="106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针对中间层的神经元个数，我们给出其在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N=4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下的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endParaRPr lang="en-US" altLang="zh-CN" sz="16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8"/>
          <p:cNvSpPr/>
          <p:nvPr>
            <p:custDataLst>
              <p:tags r:id="rId4"/>
            </p:custDataLst>
          </p:nvPr>
        </p:nvSpPr>
        <p:spPr>
          <a:xfrm>
            <a:off x="815413" y="4008822"/>
            <a:ext cx="1438176" cy="143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5"/>
            </p:custDataLst>
          </p:nvPr>
        </p:nvSpPr>
        <p:spPr>
          <a:xfrm>
            <a:off x="2278991" y="4008822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27051" y="4222685"/>
            <a:ext cx="3432969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当神经元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N=5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收敛速度均优于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N=4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时的情况，而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更大时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可能将出现不收敛、过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拟合，训练结果大大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下降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en-US" altLang="zh-CN" sz="14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387054" y="2913691"/>
            <a:ext cx="294895" cy="35635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356921" y="4548340"/>
            <a:ext cx="356241" cy="359581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3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对比分析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6" name="PA_组合 15"/>
          <p:cNvGrpSpPr/>
          <p:nvPr>
            <p:custDataLst>
              <p:tags r:id="rId10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1" name="Picture 2" descr="D:\bp-\loss_and_acc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461124" y="861769"/>
            <a:ext cx="5276606" cy="527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52071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/>
      <p:bldP spid="9" grpId="0" animBg="1"/>
      <p:bldP spid="10" grpId="0" animBg="1"/>
      <p:bldP spid="11" grpId="0"/>
      <p:bldP spid="13" grpId="0" animBg="1"/>
      <p:bldP spid="14" grpId="0" animBg="1" autoUpdateAnimBg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383840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项目分支树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6484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86510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PA_组合 6151"/>
          <p:cNvGrpSpPr/>
          <p:nvPr>
            <p:custDataLst>
              <p:tags r:id="rId1"/>
            </p:custDataLst>
          </p:nvPr>
        </p:nvGrpSpPr>
        <p:grpSpPr>
          <a:xfrm>
            <a:off x="2010833" y="2642568"/>
            <a:ext cx="2599267" cy="2602187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51" name="PA_组合 6150"/>
          <p:cNvGrpSpPr/>
          <p:nvPr>
            <p:custDataLst>
              <p:tags r:id="rId2"/>
            </p:custDataLst>
          </p:nvPr>
        </p:nvGrpSpPr>
        <p:grpSpPr>
          <a:xfrm>
            <a:off x="1483786" y="2396960"/>
            <a:ext cx="1830916" cy="154776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 flipV="1">
            <a:off x="1483786" y="3943661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64084" y="1858973"/>
            <a:ext cx="3552395" cy="45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GitHub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远程仓库协作开发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53" name="PA_椭圆 6152"/>
          <p:cNvSpPr/>
          <p:nvPr>
            <p:custDataLst>
              <p:tags r:id="rId5"/>
            </p:custDataLst>
          </p:nvPr>
        </p:nvSpPr>
        <p:spPr>
          <a:xfrm>
            <a:off x="5759963" y="1858973"/>
            <a:ext cx="672075" cy="6722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2" y="303283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你提要求 我来实现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issue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群策群力、集思广益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PA_椭圆 49"/>
          <p:cNvSpPr/>
          <p:nvPr>
            <p:custDataLst>
              <p:tags r:id="rId7"/>
            </p:custDataLst>
          </p:nvPr>
        </p:nvSpPr>
        <p:spPr>
          <a:xfrm>
            <a:off x="5759963" y="2999012"/>
            <a:ext cx="672075" cy="6722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64082" y="4082364"/>
            <a:ext cx="3552395" cy="72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开发有文档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内容有注释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PA_椭圆 51"/>
          <p:cNvSpPr/>
          <p:nvPr>
            <p:custDataLst>
              <p:tags r:id="rId9"/>
            </p:custDataLst>
          </p:nvPr>
        </p:nvSpPr>
        <p:spPr>
          <a:xfrm>
            <a:off x="5759963" y="4130215"/>
            <a:ext cx="672075" cy="672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PA_矩形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64081" y="536892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的完美配合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_椭圆 53"/>
          <p:cNvSpPr/>
          <p:nvPr>
            <p:custDataLst>
              <p:tags r:id="rId11"/>
            </p:custDataLst>
          </p:nvPr>
        </p:nvSpPr>
        <p:spPr>
          <a:xfrm>
            <a:off x="5759963" y="5270252"/>
            <a:ext cx="672075" cy="6722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</p:txBody>
      </p:sp>
      <p:grpSp>
        <p:nvGrpSpPr>
          <p:cNvPr id="27" name="PA_组合 26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25745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6153" grpId="0" animBg="1"/>
      <p:bldP spid="49" grpId="0"/>
      <p:bldP spid="50" grpId="0" animBg="1"/>
      <p:bldP spid="51" grpId="0"/>
      <p:bldP spid="52" grpId="0" animBg="1" autoUpdateAnimBg="0"/>
      <p:bldP spid="53" grpId="0"/>
      <p:bldP spid="54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PA_椭圆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6600" y="3114156"/>
            <a:ext cx="340784" cy="340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1" name="PA_椭圆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6918" y="3114155"/>
            <a:ext cx="234949" cy="235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2" name="PA_椭圆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02167" y="3395759"/>
            <a:ext cx="789517" cy="78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3" name="PA_椭圆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337259" y="371042"/>
            <a:ext cx="431800" cy="431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4" name="PA_椭圆 1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337259" y="1332306"/>
            <a:ext cx="431800" cy="4319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5" name="PA_椭圆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37259" y="2297803"/>
            <a:ext cx="431800" cy="427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6" name="PA_椭圆 1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337259" y="3248479"/>
            <a:ext cx="431800" cy="4319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73" name="PA_组合 25"/>
          <p:cNvGrpSpPr/>
          <p:nvPr>
            <p:custDataLst>
              <p:tags r:id="rId8"/>
            </p:custDataLst>
          </p:nvPr>
        </p:nvGrpSpPr>
        <p:grpSpPr bwMode="auto">
          <a:xfrm>
            <a:off x="11487545" y="3369168"/>
            <a:ext cx="131233" cy="194793"/>
            <a:chOff x="0" y="0"/>
            <a:chExt cx="85" cy="127"/>
          </a:xfrm>
        </p:grpSpPr>
        <p:sp>
          <p:nvSpPr>
            <p:cNvPr id="27674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5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76" name="PA_组合 28"/>
          <p:cNvGrpSpPr/>
          <p:nvPr>
            <p:custDataLst>
              <p:tags r:id="rId9"/>
            </p:custDataLst>
          </p:nvPr>
        </p:nvGrpSpPr>
        <p:grpSpPr bwMode="auto">
          <a:xfrm>
            <a:off x="11451559" y="2418492"/>
            <a:ext cx="203200" cy="165151"/>
            <a:chOff x="0" y="0"/>
            <a:chExt cx="132" cy="109"/>
          </a:xfrm>
        </p:grpSpPr>
        <p:sp>
          <p:nvSpPr>
            <p:cNvPr id="27677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8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679" name="PA_任意多边形 31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11453678" y="1478400"/>
            <a:ext cx="198967" cy="169385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80" name="PA_组合 32"/>
          <p:cNvGrpSpPr/>
          <p:nvPr>
            <p:custDataLst>
              <p:tags r:id="rId11"/>
            </p:custDataLst>
          </p:nvPr>
        </p:nvGrpSpPr>
        <p:grpSpPr bwMode="auto">
          <a:xfrm>
            <a:off x="11466376" y="519256"/>
            <a:ext cx="177800" cy="143977"/>
            <a:chOff x="0" y="0"/>
            <a:chExt cx="116" cy="94"/>
          </a:xfrm>
        </p:grpSpPr>
        <p:sp>
          <p:nvSpPr>
            <p:cNvPr id="27681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2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8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9" name="PA_组合 58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60" name="矩形 5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D79CF21-16AF-47A3-8CEC-CB096FE9A3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083" y="4290646"/>
            <a:ext cx="4202139" cy="1755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B54A516-A1B7-4412-98C5-9BE331FCA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358" y="1591408"/>
            <a:ext cx="6692521" cy="2189782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857880" y="1078157"/>
            <a:ext cx="32670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952515" y="4237893"/>
            <a:ext cx="1033220" cy="222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2257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 autoUpdateAnimBg="0"/>
      <p:bldP spid="27666" grpId="0" animBg="1"/>
      <p:bldP spid="27679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3220189" y="2734148"/>
            <a:ext cx="575162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感谢各位倾听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TAHNK YOU FOR WATCHING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0386432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733" b="1" dirty="0">
                <a:ln w="6350">
                  <a:noFill/>
                </a:ln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  录</a:t>
            </a:r>
            <a:endParaRPr lang="en-US" altLang="zh-CN" sz="3733" b="1" dirty="0">
              <a:ln w="6350">
                <a:noFill/>
              </a:ln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r>
              <a:rPr lang="en-US" altLang="zh-CN" sz="2133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itchFamily="34" charset="0"/>
              </a:rPr>
              <a:t>CONTENTS</a:t>
            </a:r>
            <a:endParaRPr lang="zh-CN" altLang="en-US" sz="2133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696685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A_任意多边形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0241908" y="2773623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364546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8113019" y="272912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53194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466964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9"/>
            </p:custDataLst>
          </p:nvPr>
        </p:nvGrpSpPr>
        <p:grpSpPr>
          <a:xfrm>
            <a:off x="2889552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10"/>
            </p:custDataLst>
          </p:nvPr>
        </p:nvGrpSpPr>
        <p:grpSpPr>
          <a:xfrm>
            <a:off x="5090885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PA_组合 79"/>
          <p:cNvGrpSpPr/>
          <p:nvPr>
            <p:custDataLst>
              <p:tags r:id="rId11"/>
            </p:custDataLst>
          </p:nvPr>
        </p:nvGrpSpPr>
        <p:grpSpPr>
          <a:xfrm>
            <a:off x="7300685" y="3429000"/>
            <a:ext cx="2016723" cy="2527653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PA_组合 82"/>
          <p:cNvGrpSpPr/>
          <p:nvPr>
            <p:custDataLst>
              <p:tags r:id="rId12"/>
            </p:custDataLst>
          </p:nvPr>
        </p:nvGrpSpPr>
        <p:grpSpPr>
          <a:xfrm>
            <a:off x="9493552" y="3429000"/>
            <a:ext cx="2016723" cy="2527653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PA_矩形 58"/>
          <p:cNvSpPr/>
          <p:nvPr>
            <p:custDataLst>
              <p:tags r:id="rId13"/>
            </p:custDataLst>
          </p:nvPr>
        </p:nvSpPr>
        <p:spPr>
          <a:xfrm>
            <a:off x="5025504" y="4408909"/>
            <a:ext cx="2171630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_矩形 59"/>
          <p:cNvSpPr/>
          <p:nvPr>
            <p:custDataLst>
              <p:tags r:id="rId14"/>
            </p:custDataLst>
          </p:nvPr>
        </p:nvSpPr>
        <p:spPr>
          <a:xfrm>
            <a:off x="2795533" y="4338571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61" name="PA_矩形 60"/>
          <p:cNvSpPr/>
          <p:nvPr>
            <p:custDataLst>
              <p:tags r:id="rId15"/>
            </p:custDataLst>
          </p:nvPr>
        </p:nvSpPr>
        <p:spPr>
          <a:xfrm>
            <a:off x="782301" y="4294609"/>
            <a:ext cx="18130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PA_矩形 61"/>
          <p:cNvSpPr/>
          <p:nvPr>
            <p:custDataLst>
              <p:tags r:id="rId16"/>
            </p:custDataLst>
          </p:nvPr>
        </p:nvSpPr>
        <p:spPr>
          <a:xfrm>
            <a:off x="9424130" y="4364947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</a:p>
        </p:txBody>
      </p:sp>
      <p:sp>
        <p:nvSpPr>
          <p:cNvPr id="63" name="PA_矩形 62"/>
          <p:cNvSpPr/>
          <p:nvPr>
            <p:custDataLst>
              <p:tags r:id="rId17"/>
            </p:custDataLst>
          </p:nvPr>
        </p:nvSpPr>
        <p:spPr>
          <a:xfrm>
            <a:off x="7211746" y="4347364"/>
            <a:ext cx="2171630" cy="66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8"/>
            </p:custDataLst>
          </p:nvPr>
        </p:nvSpPr>
        <p:spPr>
          <a:xfrm>
            <a:off x="5583679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65" name="PA_矩形 64"/>
          <p:cNvSpPr/>
          <p:nvPr>
            <p:custDataLst>
              <p:tags r:id="rId19"/>
            </p:custDataLst>
          </p:nvPr>
        </p:nvSpPr>
        <p:spPr>
          <a:xfrm>
            <a:off x="3195449" y="3565179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66" name="PA_矩形 65"/>
          <p:cNvSpPr/>
          <p:nvPr>
            <p:custDataLst>
              <p:tags r:id="rId20"/>
            </p:custDataLst>
          </p:nvPr>
        </p:nvSpPr>
        <p:spPr>
          <a:xfrm>
            <a:off x="930036" y="3556386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67" name="PA_矩形 66"/>
          <p:cNvSpPr/>
          <p:nvPr>
            <p:custDataLst>
              <p:tags r:id="rId21"/>
            </p:custDataLst>
          </p:nvPr>
        </p:nvSpPr>
        <p:spPr>
          <a:xfrm>
            <a:off x="9885592" y="3538802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68" name="PA_矩形 67"/>
          <p:cNvSpPr/>
          <p:nvPr>
            <p:custDataLst>
              <p:tags r:id="rId22"/>
            </p:custDataLst>
          </p:nvPr>
        </p:nvSpPr>
        <p:spPr>
          <a:xfrm>
            <a:off x="7796300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</p:spTree>
    <p:extLst>
      <p:ext uri="{BB962C8B-B14F-4D97-AF65-F5344CB8AC3E}">
        <p14:creationId xmlns:p14="http://schemas.microsoft.com/office/powerpoint/2010/main" xmlns="" val="3003625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2" grpId="0" animBg="1"/>
      <p:bldP spid="73" grpId="0" animBg="1"/>
      <p:bldP spid="59" grpId="0"/>
      <p:bldP spid="60" grpId="0"/>
      <p:bldP spid="61" grpId="0"/>
      <p:bldP spid="62" grpId="0"/>
      <p:bldP spid="63" grpId="0" animBg="1" autoUpdateAnimBg="0"/>
      <p:bldP spid="64" grpId="0"/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6" y="2760675"/>
            <a:ext cx="18320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5989739" y="2387364"/>
            <a:ext cx="1162378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2647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21"/>
          <p:cNvSpPr/>
          <p:nvPr>
            <p:custDataLst>
              <p:tags r:id="rId1"/>
            </p:custDataLst>
          </p:nvPr>
        </p:nvSpPr>
        <p:spPr bwMode="auto">
          <a:xfrm>
            <a:off x="4767794" y="2390031"/>
            <a:ext cx="1299633" cy="1297917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PA_任意多边形 22"/>
          <p:cNvSpPr/>
          <p:nvPr>
            <p:custDataLst>
              <p:tags r:id="rId2"/>
            </p:custDataLst>
          </p:nvPr>
        </p:nvSpPr>
        <p:spPr bwMode="auto">
          <a:xfrm>
            <a:off x="6118227" y="2390031"/>
            <a:ext cx="1297516" cy="1297917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PA_任意多边形 23"/>
          <p:cNvSpPr/>
          <p:nvPr>
            <p:custDataLst>
              <p:tags r:id="rId3"/>
            </p:custDataLst>
          </p:nvPr>
        </p:nvSpPr>
        <p:spPr bwMode="auto">
          <a:xfrm>
            <a:off x="4767794" y="3740882"/>
            <a:ext cx="1299633" cy="1297917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24"/>
          <p:cNvSpPr/>
          <p:nvPr>
            <p:custDataLst>
              <p:tags r:id="rId4"/>
            </p:custDataLst>
          </p:nvPr>
        </p:nvSpPr>
        <p:spPr bwMode="auto">
          <a:xfrm>
            <a:off x="6118227" y="3740882"/>
            <a:ext cx="1297516" cy="1297917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26471" y="2614468"/>
            <a:ext cx="39914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31530" y="2602522"/>
            <a:ext cx="396808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1447" y="3884859"/>
            <a:ext cx="434414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2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536689" y="3884859"/>
            <a:ext cx="38311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5760279" y="3382032"/>
            <a:ext cx="671443" cy="671649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920478" y="3583404"/>
            <a:ext cx="351045" cy="268901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3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4708" y="2711959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朱业帆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</a:t>
            </a:r>
            <a:r>
              <a:rPr lang="en-US" altLang="zh-CN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data_loader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报告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撰写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4708" y="4197323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陈佳鹏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优化数据结构及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代码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版本管理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3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23380" y="2711959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把徐进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BP_net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制作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4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23380" y="4197323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杨佳晖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编写绘图函数，主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优化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BP_net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类参数设置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3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PA_组合 24"/>
          <p:cNvGrpSpPr/>
          <p:nvPr>
            <p:custDataLst>
              <p:tags r:id="rId1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D51AE030-5069-40B0-8051-1FCB7571CE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988" y="2228746"/>
            <a:ext cx="1588961" cy="1588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E7D9346-5D0E-474F-9E56-A77F5EEB2C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680" y="4099600"/>
            <a:ext cx="1400749" cy="14007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6CDEA463-E453-416D-9A94-4B074F1D7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64622" y="2064450"/>
            <a:ext cx="1588961" cy="158896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AEE028F2-91DE-4B97-B952-5776696FBE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64622" y="4067131"/>
            <a:ext cx="1522569" cy="15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24076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 animBg="1" autoUpdateAnimBg="0"/>
      <p:bldP spid="17" grpId="0" animBg="1"/>
      <p:bldP spid="19" grpId="0"/>
      <p:bldP spid="20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PA_组合 21"/>
          <p:cNvGrpSpPr/>
          <p:nvPr>
            <p:custDataLst>
              <p:tags r:id="rId1"/>
            </p:custDataLst>
          </p:nvPr>
        </p:nvGrpSpPr>
        <p:grpSpPr bwMode="auto">
          <a:xfrm>
            <a:off x="3928535" y="2536550"/>
            <a:ext cx="4330700" cy="2803332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4608" name="PA_组合 32"/>
          <p:cNvGrpSpPr/>
          <p:nvPr>
            <p:custDataLst>
              <p:tags r:id="rId2"/>
            </p:custDataLst>
          </p:nvPr>
        </p:nvGrpSpPr>
        <p:grpSpPr bwMode="auto">
          <a:xfrm flipH="1">
            <a:off x="10644066" y="4321451"/>
            <a:ext cx="262467" cy="330301"/>
            <a:chOff x="0" y="0"/>
            <a:chExt cx="127" cy="163"/>
          </a:xfrm>
          <a:solidFill>
            <a:schemeClr val="accent4"/>
          </a:solidFill>
        </p:grpSpPr>
        <p:sp>
          <p:nvSpPr>
            <p:cNvPr id="24609" name="Freeform 33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0" name="Freeform 34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1" name="Freeform 35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2" name="Freeform 36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3" name="Freeform 37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14" name="PA_任意多边形 3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10646509" y="2613421"/>
            <a:ext cx="402167" cy="271017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5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49637" y="3024502"/>
            <a:ext cx="3923930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神经元参数可调整自定义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6" name="PA_文本框 4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01051" y="2430685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chemeClr val="accent3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</a:t>
            </a:r>
            <a:endParaRPr lang="zh-CN" altLang="zh-CN" sz="3200" dirty="0">
              <a:solidFill>
                <a:schemeClr val="accent3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7" name="PA_矩形 4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46352" y="4718541"/>
            <a:ext cx="3786913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结果分析与对比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8" name="PA_文本框 4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01051" y="4183826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rgbClr val="F5736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可视化分析</a:t>
            </a:r>
            <a:endParaRPr lang="zh-CN" altLang="zh-CN" sz="3200" dirty="0">
              <a:solidFill>
                <a:srgbClr val="F5736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9" name="PA_矩形 4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4742797"/>
            <a:ext cx="3790951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类模板的使用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0" name="PA_文本框 4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75842" y="4183826"/>
            <a:ext cx="2646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84CBC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自定义模板类</a:t>
            </a:r>
            <a:endParaRPr lang="zh-CN" altLang="zh-CN" sz="3200" dirty="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621" name="PA_组合 45"/>
          <p:cNvGrpSpPr/>
          <p:nvPr>
            <p:custDataLst>
              <p:tags r:id="rId10"/>
            </p:custDataLst>
          </p:nvPr>
        </p:nvGrpSpPr>
        <p:grpSpPr bwMode="auto">
          <a:xfrm flipH="1">
            <a:off x="1334803" y="2563430"/>
            <a:ext cx="279400" cy="343005"/>
            <a:chOff x="0" y="0"/>
            <a:chExt cx="134" cy="163"/>
          </a:xfrm>
          <a:solidFill>
            <a:schemeClr val="accent1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25" name="PA_矩形 4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4434" y="2998126"/>
            <a:ext cx="3793265" cy="60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自定义结构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运算的完备性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6" name="PA_文本框 5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86213" y="2439154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重载运算符</a:t>
            </a:r>
            <a:endParaRPr lang="zh-CN" altLang="zh-CN" sz="3200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7" name="PA_任意多边形 5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967643" y="4325686"/>
            <a:ext cx="311149" cy="323949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PA_矩形 3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15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52276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4" grpId="0" animBg="1"/>
      <p:bldP spid="24615" grpId="0"/>
      <p:bldP spid="24616" grpId="0"/>
      <p:bldP spid="24617" grpId="0"/>
      <p:bldP spid="24618" grpId="0"/>
      <p:bldP spid="24619" grpId="0"/>
      <p:bldP spid="24620" grpId="0" animBg="1" autoUpdateAnimBg="0"/>
      <p:bldP spid="24625" grpId="0"/>
      <p:bldP spid="24626" grpId="0"/>
      <p:bldP spid="2462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60"/>
            <a:ext cx="1332416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82754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任意多边形 5"/>
          <p:cNvSpPr/>
          <p:nvPr>
            <p:custDataLst>
              <p:tags r:id="rId1"/>
            </p:custDataLst>
          </p:nvPr>
        </p:nvSpPr>
        <p:spPr bwMode="auto">
          <a:xfrm>
            <a:off x="4850736" y="3176316"/>
            <a:ext cx="497353" cy="1006321"/>
          </a:xfrm>
          <a:custGeom>
            <a:avLst/>
            <a:gdLst>
              <a:gd name="T0" fmla="*/ 8 w 112"/>
              <a:gd name="T1" fmla="*/ 0 h 226"/>
              <a:gd name="T2" fmla="*/ 15 w 112"/>
              <a:gd name="T3" fmla="*/ 126 h 226"/>
              <a:gd name="T4" fmla="*/ 61 w 112"/>
              <a:gd name="T5" fmla="*/ 226 h 226"/>
              <a:gd name="T6" fmla="*/ 112 w 112"/>
              <a:gd name="T7" fmla="*/ 226 h 226"/>
              <a:gd name="T8" fmla="*/ 71 w 112"/>
              <a:gd name="T9" fmla="*/ 145 h 226"/>
              <a:gd name="T10" fmla="*/ 56 w 112"/>
              <a:gd name="T11" fmla="*/ 0 h 226"/>
              <a:gd name="T12" fmla="*/ 8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8" y="0"/>
                </a:moveTo>
                <a:cubicBezTo>
                  <a:pt x="0" y="51"/>
                  <a:pt x="8" y="96"/>
                  <a:pt x="15" y="126"/>
                </a:cubicBezTo>
                <a:cubicBezTo>
                  <a:pt x="22" y="153"/>
                  <a:pt x="41" y="191"/>
                  <a:pt x="61" y="226"/>
                </a:cubicBezTo>
                <a:cubicBezTo>
                  <a:pt x="112" y="226"/>
                  <a:pt x="112" y="226"/>
                  <a:pt x="112" y="226"/>
                </a:cubicBezTo>
                <a:cubicBezTo>
                  <a:pt x="99" y="203"/>
                  <a:pt x="84" y="176"/>
                  <a:pt x="71" y="145"/>
                </a:cubicBezTo>
                <a:cubicBezTo>
                  <a:pt x="56" y="107"/>
                  <a:pt x="47" y="54"/>
                  <a:pt x="56" y="0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2"/>
            </p:custDataLst>
          </p:nvPr>
        </p:nvSpPr>
        <p:spPr bwMode="auto">
          <a:xfrm>
            <a:off x="4886530" y="2147380"/>
            <a:ext cx="1196287" cy="1015744"/>
          </a:xfrm>
          <a:custGeom>
            <a:avLst/>
            <a:gdLst>
              <a:gd name="T0" fmla="*/ 48 w 269"/>
              <a:gd name="T1" fmla="*/ 228 h 228"/>
              <a:gd name="T2" fmla="*/ 91 w 269"/>
              <a:gd name="T3" fmla="*/ 130 h 228"/>
              <a:gd name="T4" fmla="*/ 269 w 269"/>
              <a:gd name="T5" fmla="*/ 46 h 228"/>
              <a:gd name="T6" fmla="*/ 269 w 269"/>
              <a:gd name="T7" fmla="*/ 0 h 228"/>
              <a:gd name="T8" fmla="*/ 50 w 269"/>
              <a:gd name="T9" fmla="*/ 110 h 228"/>
              <a:gd name="T10" fmla="*/ 0 w 269"/>
              <a:gd name="T11" fmla="*/ 228 h 228"/>
              <a:gd name="T12" fmla="*/ 48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48" y="228"/>
                </a:moveTo>
                <a:cubicBezTo>
                  <a:pt x="54" y="194"/>
                  <a:pt x="67" y="160"/>
                  <a:pt x="91" y="130"/>
                </a:cubicBezTo>
                <a:cubicBezTo>
                  <a:pt x="153" y="50"/>
                  <a:pt x="246" y="46"/>
                  <a:pt x="269" y="46"/>
                </a:cubicBezTo>
                <a:cubicBezTo>
                  <a:pt x="269" y="0"/>
                  <a:pt x="269" y="0"/>
                  <a:pt x="269" y="0"/>
                </a:cubicBezTo>
                <a:cubicBezTo>
                  <a:pt x="226" y="0"/>
                  <a:pt x="123" y="10"/>
                  <a:pt x="50" y="110"/>
                </a:cubicBezTo>
                <a:cubicBezTo>
                  <a:pt x="21" y="150"/>
                  <a:pt x="6" y="190"/>
                  <a:pt x="0" y="228"/>
                </a:cubicBezTo>
                <a:lnTo>
                  <a:pt x="48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3"/>
            </p:custDataLst>
          </p:nvPr>
        </p:nvSpPr>
        <p:spPr bwMode="auto">
          <a:xfrm>
            <a:off x="5129552" y="4195828"/>
            <a:ext cx="953261" cy="1010091"/>
          </a:xfrm>
          <a:custGeom>
            <a:avLst/>
            <a:gdLst>
              <a:gd name="T0" fmla="*/ 108 w 214"/>
              <a:gd name="T1" fmla="*/ 146 h 227"/>
              <a:gd name="T2" fmla="*/ 82 w 214"/>
              <a:gd name="T3" fmla="*/ 51 h 227"/>
              <a:gd name="T4" fmla="*/ 51 w 214"/>
              <a:gd name="T5" fmla="*/ 0 h 227"/>
              <a:gd name="T6" fmla="*/ 0 w 214"/>
              <a:gd name="T7" fmla="*/ 0 h 227"/>
              <a:gd name="T8" fmla="*/ 47 w 214"/>
              <a:gd name="T9" fmla="*/ 82 h 227"/>
              <a:gd name="T10" fmla="*/ 65 w 214"/>
              <a:gd name="T11" fmla="*/ 158 h 227"/>
              <a:gd name="T12" fmla="*/ 85 w 214"/>
              <a:gd name="T13" fmla="*/ 205 h 227"/>
              <a:gd name="T14" fmla="*/ 109 w 214"/>
              <a:gd name="T15" fmla="*/ 227 h 227"/>
              <a:gd name="T16" fmla="*/ 214 w 214"/>
              <a:gd name="T17" fmla="*/ 227 h 227"/>
              <a:gd name="T18" fmla="*/ 214 w 214"/>
              <a:gd name="T19" fmla="*/ 184 h 227"/>
              <a:gd name="T20" fmla="*/ 126 w 214"/>
              <a:gd name="T21" fmla="*/ 184 h 227"/>
              <a:gd name="T22" fmla="*/ 108 w 214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4" h="227">
                <a:moveTo>
                  <a:pt x="108" y="146"/>
                </a:moveTo>
                <a:cubicBezTo>
                  <a:pt x="108" y="127"/>
                  <a:pt x="98" y="80"/>
                  <a:pt x="82" y="51"/>
                </a:cubicBezTo>
                <a:cubicBezTo>
                  <a:pt x="74" y="37"/>
                  <a:pt x="63" y="2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36"/>
                  <a:pt x="40" y="68"/>
                  <a:pt x="47" y="82"/>
                </a:cubicBezTo>
                <a:cubicBezTo>
                  <a:pt x="59" y="107"/>
                  <a:pt x="65" y="146"/>
                  <a:pt x="65" y="158"/>
                </a:cubicBezTo>
                <a:cubicBezTo>
                  <a:pt x="66" y="171"/>
                  <a:pt x="72" y="190"/>
                  <a:pt x="85" y="205"/>
                </a:cubicBezTo>
                <a:cubicBezTo>
                  <a:pt x="99" y="220"/>
                  <a:pt x="109" y="227"/>
                  <a:pt x="109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14" y="184"/>
                  <a:pt x="214" y="184"/>
                  <a:pt x="214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3" y="183"/>
                  <a:pt x="108" y="174"/>
                  <a:pt x="108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4"/>
            </p:custDataLst>
          </p:nvPr>
        </p:nvSpPr>
        <p:spPr bwMode="auto">
          <a:xfrm>
            <a:off x="6830730" y="3176316"/>
            <a:ext cx="497353" cy="1006321"/>
          </a:xfrm>
          <a:custGeom>
            <a:avLst/>
            <a:gdLst>
              <a:gd name="T0" fmla="*/ 104 w 112"/>
              <a:gd name="T1" fmla="*/ 0 h 226"/>
              <a:gd name="T2" fmla="*/ 97 w 112"/>
              <a:gd name="T3" fmla="*/ 126 h 226"/>
              <a:gd name="T4" fmla="*/ 51 w 112"/>
              <a:gd name="T5" fmla="*/ 226 h 226"/>
              <a:gd name="T6" fmla="*/ 0 w 112"/>
              <a:gd name="T7" fmla="*/ 226 h 226"/>
              <a:gd name="T8" fmla="*/ 41 w 112"/>
              <a:gd name="T9" fmla="*/ 145 h 226"/>
              <a:gd name="T10" fmla="*/ 57 w 112"/>
              <a:gd name="T11" fmla="*/ 0 h 226"/>
              <a:gd name="T12" fmla="*/ 104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104" y="0"/>
                </a:moveTo>
                <a:cubicBezTo>
                  <a:pt x="112" y="51"/>
                  <a:pt x="104" y="96"/>
                  <a:pt x="97" y="126"/>
                </a:cubicBezTo>
                <a:cubicBezTo>
                  <a:pt x="90" y="153"/>
                  <a:pt x="71" y="191"/>
                  <a:pt x="51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14" y="203"/>
                  <a:pt x="28" y="176"/>
                  <a:pt x="41" y="145"/>
                </a:cubicBezTo>
                <a:cubicBezTo>
                  <a:pt x="56" y="107"/>
                  <a:pt x="65" y="54"/>
                  <a:pt x="57" y="0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5"/>
            </p:custDataLst>
          </p:nvPr>
        </p:nvSpPr>
        <p:spPr bwMode="auto">
          <a:xfrm>
            <a:off x="6096003" y="2147380"/>
            <a:ext cx="1196287" cy="1015744"/>
          </a:xfrm>
          <a:custGeom>
            <a:avLst/>
            <a:gdLst>
              <a:gd name="T0" fmla="*/ 221 w 269"/>
              <a:gd name="T1" fmla="*/ 228 h 228"/>
              <a:gd name="T2" fmla="*/ 178 w 269"/>
              <a:gd name="T3" fmla="*/ 130 h 228"/>
              <a:gd name="T4" fmla="*/ 0 w 269"/>
              <a:gd name="T5" fmla="*/ 46 h 228"/>
              <a:gd name="T6" fmla="*/ 0 w 269"/>
              <a:gd name="T7" fmla="*/ 0 h 228"/>
              <a:gd name="T8" fmla="*/ 219 w 269"/>
              <a:gd name="T9" fmla="*/ 110 h 228"/>
              <a:gd name="T10" fmla="*/ 269 w 269"/>
              <a:gd name="T11" fmla="*/ 228 h 228"/>
              <a:gd name="T12" fmla="*/ 221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221" y="228"/>
                </a:moveTo>
                <a:cubicBezTo>
                  <a:pt x="215" y="194"/>
                  <a:pt x="202" y="160"/>
                  <a:pt x="178" y="130"/>
                </a:cubicBezTo>
                <a:cubicBezTo>
                  <a:pt x="116" y="50"/>
                  <a:pt x="23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43" y="0"/>
                  <a:pt x="147" y="10"/>
                  <a:pt x="219" y="110"/>
                </a:cubicBezTo>
                <a:cubicBezTo>
                  <a:pt x="248" y="150"/>
                  <a:pt x="263" y="190"/>
                  <a:pt x="269" y="228"/>
                </a:cubicBezTo>
                <a:lnTo>
                  <a:pt x="22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6096002" y="4195828"/>
            <a:ext cx="957029" cy="1010091"/>
          </a:xfrm>
          <a:custGeom>
            <a:avLst/>
            <a:gdLst>
              <a:gd name="T0" fmla="*/ 106 w 215"/>
              <a:gd name="T1" fmla="*/ 146 h 227"/>
              <a:gd name="T2" fmla="*/ 132 w 215"/>
              <a:gd name="T3" fmla="*/ 51 h 227"/>
              <a:gd name="T4" fmla="*/ 163 w 215"/>
              <a:gd name="T5" fmla="*/ 0 h 227"/>
              <a:gd name="T6" fmla="*/ 215 w 215"/>
              <a:gd name="T7" fmla="*/ 0 h 227"/>
              <a:gd name="T8" fmla="*/ 167 w 215"/>
              <a:gd name="T9" fmla="*/ 82 h 227"/>
              <a:gd name="T10" fmla="*/ 149 w 215"/>
              <a:gd name="T11" fmla="*/ 158 h 227"/>
              <a:gd name="T12" fmla="*/ 129 w 215"/>
              <a:gd name="T13" fmla="*/ 205 h 227"/>
              <a:gd name="T14" fmla="*/ 106 w 215"/>
              <a:gd name="T15" fmla="*/ 227 h 227"/>
              <a:gd name="T16" fmla="*/ 0 w 215"/>
              <a:gd name="T17" fmla="*/ 227 h 227"/>
              <a:gd name="T18" fmla="*/ 0 w 215"/>
              <a:gd name="T19" fmla="*/ 184 h 227"/>
              <a:gd name="T20" fmla="*/ 88 w 215"/>
              <a:gd name="T21" fmla="*/ 184 h 227"/>
              <a:gd name="T22" fmla="*/ 106 w 215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227">
                <a:moveTo>
                  <a:pt x="106" y="146"/>
                </a:moveTo>
                <a:cubicBezTo>
                  <a:pt x="106" y="127"/>
                  <a:pt x="116" y="80"/>
                  <a:pt x="132" y="51"/>
                </a:cubicBezTo>
                <a:cubicBezTo>
                  <a:pt x="140" y="37"/>
                  <a:pt x="151" y="20"/>
                  <a:pt x="163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94" y="36"/>
                  <a:pt x="174" y="68"/>
                  <a:pt x="167" y="82"/>
                </a:cubicBezTo>
                <a:cubicBezTo>
                  <a:pt x="155" y="107"/>
                  <a:pt x="149" y="146"/>
                  <a:pt x="149" y="158"/>
                </a:cubicBezTo>
                <a:cubicBezTo>
                  <a:pt x="149" y="171"/>
                  <a:pt x="143" y="190"/>
                  <a:pt x="129" y="205"/>
                </a:cubicBezTo>
                <a:cubicBezTo>
                  <a:pt x="115" y="220"/>
                  <a:pt x="106" y="227"/>
                  <a:pt x="106" y="227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184"/>
                  <a:pt x="0" y="184"/>
                  <a:pt x="0" y="18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91" y="183"/>
                  <a:pt x="106" y="174"/>
                  <a:pt x="106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06488" y="3379841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2559" y="3379841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矩形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60512" y="3379841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2234" y="3379841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18303" y="3379841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46256" y="3379841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/>
          <p:nvPr>
            <p:custDataLst>
              <p:tags r:id="rId13"/>
            </p:custDataLst>
          </p:nvPr>
        </p:nvSpPr>
        <p:spPr bwMode="auto">
          <a:xfrm>
            <a:off x="5553435" y="5320872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4"/>
            </p:custDataLst>
          </p:nvPr>
        </p:nvSpPr>
        <p:spPr bwMode="auto">
          <a:xfrm>
            <a:off x="5553435" y="5467863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/>
          <p:nvPr>
            <p:custDataLst>
              <p:tags r:id="rId15"/>
            </p:custDataLst>
          </p:nvPr>
        </p:nvSpPr>
        <p:spPr bwMode="auto">
          <a:xfrm>
            <a:off x="5553435" y="5618623"/>
            <a:ext cx="1071948" cy="90456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/>
          <p:nvPr>
            <p:custDataLst>
              <p:tags r:id="rId16"/>
            </p:custDataLst>
          </p:nvPr>
        </p:nvSpPr>
        <p:spPr bwMode="auto">
          <a:xfrm>
            <a:off x="5553435" y="5765613"/>
            <a:ext cx="1071948" cy="316595"/>
          </a:xfrm>
          <a:custGeom>
            <a:avLst/>
            <a:gdLst>
              <a:gd name="T0" fmla="*/ 231 w 241"/>
              <a:gd name="T1" fmla="*/ 0 h 71"/>
              <a:gd name="T2" fmla="*/ 10 w 241"/>
              <a:gd name="T3" fmla="*/ 0 h 71"/>
              <a:gd name="T4" fmla="*/ 0 w 241"/>
              <a:gd name="T5" fmla="*/ 10 h 71"/>
              <a:gd name="T6" fmla="*/ 10 w 241"/>
              <a:gd name="T7" fmla="*/ 20 h 71"/>
              <a:gd name="T8" fmla="*/ 53 w 241"/>
              <a:gd name="T9" fmla="*/ 61 h 71"/>
              <a:gd name="T10" fmla="*/ 63 w 241"/>
              <a:gd name="T11" fmla="*/ 71 h 71"/>
              <a:gd name="T12" fmla="*/ 178 w 241"/>
              <a:gd name="T13" fmla="*/ 71 h 71"/>
              <a:gd name="T14" fmla="*/ 189 w 241"/>
              <a:gd name="T15" fmla="*/ 61 h 71"/>
              <a:gd name="T16" fmla="*/ 231 w 241"/>
              <a:gd name="T17" fmla="*/ 20 h 71"/>
              <a:gd name="T18" fmla="*/ 241 w 241"/>
              <a:gd name="T19" fmla="*/ 10 h 71"/>
              <a:gd name="T20" fmla="*/ 231 w 241"/>
              <a:gd name="T2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1" h="71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7"/>
                  <a:pt x="57" y="71"/>
                  <a:pt x="63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89" y="67"/>
                  <a:pt x="189" y="61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任意多边形 2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849526" y="4528403"/>
            <a:ext cx="326261" cy="312904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任意多边形 2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016214" y="4549446"/>
            <a:ext cx="326261" cy="297201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23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3852888" y="3516835"/>
            <a:ext cx="319536" cy="319632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8 w 121"/>
              <a:gd name="T5" fmla="*/ 13 h 121"/>
              <a:gd name="T6" fmla="*/ 119 w 121"/>
              <a:gd name="T7" fmla="*/ 16 h 121"/>
              <a:gd name="T8" fmla="*/ 120 w 121"/>
              <a:gd name="T9" fmla="*/ 17 h 121"/>
              <a:gd name="T10" fmla="*/ 105 w 121"/>
              <a:gd name="T11" fmla="*/ 36 h 121"/>
              <a:gd name="T12" fmla="*/ 93 w 121"/>
              <a:gd name="T13" fmla="*/ 35 h 121"/>
              <a:gd name="T14" fmla="*/ 96 w 121"/>
              <a:gd name="T15" fmla="*/ 62 h 121"/>
              <a:gd name="T16" fmla="*/ 85 w 121"/>
              <a:gd name="T17" fmla="*/ 88 h 121"/>
              <a:gd name="T18" fmla="*/ 33 w 121"/>
              <a:gd name="T19" fmla="*/ 88 h 121"/>
              <a:gd name="T20" fmla="*/ 33 w 121"/>
              <a:gd name="T21" fmla="*/ 35 h 121"/>
              <a:gd name="T22" fmla="*/ 82 w 121"/>
              <a:gd name="T23" fmla="*/ 32 h 121"/>
              <a:gd name="T24" fmla="*/ 84 w 121"/>
              <a:gd name="T25" fmla="*/ 19 h 121"/>
              <a:gd name="T26" fmla="*/ 107 w 121"/>
              <a:gd name="T27" fmla="*/ 47 h 121"/>
              <a:gd name="T28" fmla="*/ 109 w 121"/>
              <a:gd name="T29" fmla="*/ 54 h 121"/>
              <a:gd name="T30" fmla="*/ 95 w 121"/>
              <a:gd name="T31" fmla="*/ 97 h 121"/>
              <a:gd name="T32" fmla="*/ 24 w 121"/>
              <a:gd name="T33" fmla="*/ 97 h 121"/>
              <a:gd name="T34" fmla="*/ 24 w 121"/>
              <a:gd name="T35" fmla="*/ 26 h 121"/>
              <a:gd name="T36" fmla="*/ 67 w 121"/>
              <a:gd name="T37" fmla="*/ 12 h 121"/>
              <a:gd name="T38" fmla="*/ 80 w 121"/>
              <a:gd name="T39" fmla="*/ 10 h 121"/>
              <a:gd name="T40" fmla="*/ 68 w 121"/>
              <a:gd name="T41" fmla="*/ 3 h 121"/>
              <a:gd name="T42" fmla="*/ 17 w 121"/>
              <a:gd name="T43" fmla="*/ 19 h 121"/>
              <a:gd name="T44" fmla="*/ 17 w 121"/>
              <a:gd name="T45" fmla="*/ 104 h 121"/>
              <a:gd name="T46" fmla="*/ 102 w 121"/>
              <a:gd name="T47" fmla="*/ 104 h 121"/>
              <a:gd name="T48" fmla="*/ 118 w 121"/>
              <a:gd name="T49" fmla="*/ 53 h 121"/>
              <a:gd name="T50" fmla="*/ 111 w 121"/>
              <a:gd name="T51" fmla="*/ 41 h 121"/>
              <a:gd name="T52" fmla="*/ 59 w 121"/>
              <a:gd name="T53" fmla="*/ 45 h 121"/>
              <a:gd name="T54" fmla="*/ 68 w 121"/>
              <a:gd name="T55" fmla="*/ 47 h 121"/>
              <a:gd name="T56" fmla="*/ 59 w 121"/>
              <a:gd name="T57" fmla="*/ 30 h 121"/>
              <a:gd name="T58" fmla="*/ 37 w 121"/>
              <a:gd name="T59" fmla="*/ 39 h 121"/>
              <a:gd name="T60" fmla="*/ 28 w 121"/>
              <a:gd name="T61" fmla="*/ 62 h 121"/>
              <a:gd name="T62" fmla="*/ 59 w 121"/>
              <a:gd name="T63" fmla="*/ 93 h 121"/>
              <a:gd name="T64" fmla="*/ 82 w 121"/>
              <a:gd name="T65" fmla="*/ 84 h 121"/>
              <a:gd name="T66" fmla="*/ 85 w 121"/>
              <a:gd name="T67" fmla="*/ 43 h 121"/>
              <a:gd name="T68" fmla="*/ 76 w 121"/>
              <a:gd name="T69" fmla="*/ 62 h 121"/>
              <a:gd name="T70" fmla="*/ 71 w 121"/>
              <a:gd name="T71" fmla="*/ 74 h 121"/>
              <a:gd name="T72" fmla="*/ 47 w 121"/>
              <a:gd name="T73" fmla="*/ 74 h 121"/>
              <a:gd name="T74" fmla="*/ 47 w 121"/>
              <a:gd name="T75" fmla="*/ 50 h 121"/>
              <a:gd name="T76" fmla="*/ 59 w 121"/>
              <a:gd name="T77" fmla="*/ 45 h 121"/>
              <a:gd name="T78" fmla="*/ 63 w 121"/>
              <a:gd name="T79" fmla="*/ 51 h 121"/>
              <a:gd name="T80" fmla="*/ 51 w 121"/>
              <a:gd name="T81" fmla="*/ 54 h 121"/>
              <a:gd name="T82" fmla="*/ 51 w 121"/>
              <a:gd name="T83" fmla="*/ 70 h 121"/>
              <a:gd name="T84" fmla="*/ 67 w 121"/>
              <a:gd name="T85" fmla="*/ 70 h 121"/>
              <a:gd name="T86" fmla="*/ 71 w 121"/>
              <a:gd name="T87" fmla="*/ 62 h 121"/>
              <a:gd name="T88" fmla="*/ 63 w 121"/>
              <a:gd name="T89" fmla="*/ 65 h 121"/>
              <a:gd name="T90" fmla="*/ 56 w 121"/>
              <a:gd name="T91" fmla="*/ 58 h 121"/>
              <a:gd name="T92" fmla="*/ 101 w 121"/>
              <a:gd name="T93" fmla="*/ 8 h 121"/>
              <a:gd name="T94" fmla="*/ 90 w 121"/>
              <a:gd name="T95" fmla="*/ 19 h 121"/>
              <a:gd name="T96" fmla="*/ 103 w 121"/>
              <a:gd name="T97" fmla="*/ 14 h 121"/>
              <a:gd name="T98" fmla="*/ 107 w 121"/>
              <a:gd name="T99" fmla="*/ 18 h 121"/>
              <a:gd name="T100" fmla="*/ 96 w 121"/>
              <a:gd name="T101" fmla="*/ 29 h 121"/>
              <a:gd name="T102" fmla="*/ 113 w 121"/>
              <a:gd name="T103" fmla="*/ 2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1" h="121">
                <a:moveTo>
                  <a:pt x="85" y="16"/>
                </a:moveTo>
                <a:cubicBezTo>
                  <a:pt x="100" y="1"/>
                  <a:pt x="100" y="1"/>
                  <a:pt x="100" y="1"/>
                </a:cubicBezTo>
                <a:cubicBezTo>
                  <a:pt x="101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19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4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1"/>
                  <a:pt x="27" y="42"/>
                  <a:pt x="33" y="35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7"/>
                  <a:pt x="82" y="32"/>
                </a:cubicBezTo>
                <a:cubicBezTo>
                  <a:pt x="86" y="28"/>
                  <a:pt x="86" y="28"/>
                  <a:pt x="86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6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8" y="49"/>
                  <a:pt x="109" y="52"/>
                  <a:pt x="109" y="54"/>
                </a:cubicBezTo>
                <a:cubicBezTo>
                  <a:pt x="109" y="57"/>
                  <a:pt x="110" y="59"/>
                  <a:pt x="110" y="62"/>
                </a:cubicBezTo>
                <a:cubicBezTo>
                  <a:pt x="110" y="75"/>
                  <a:pt x="104" y="88"/>
                  <a:pt x="95" y="97"/>
                </a:cubicBezTo>
                <a:cubicBezTo>
                  <a:pt x="86" y="106"/>
                  <a:pt x="73" y="112"/>
                  <a:pt x="59" y="112"/>
                </a:cubicBezTo>
                <a:cubicBezTo>
                  <a:pt x="46" y="112"/>
                  <a:pt x="33" y="106"/>
                  <a:pt x="24" y="97"/>
                </a:cubicBezTo>
                <a:cubicBezTo>
                  <a:pt x="15" y="88"/>
                  <a:pt x="9" y="75"/>
                  <a:pt x="9" y="62"/>
                </a:cubicBezTo>
                <a:cubicBezTo>
                  <a:pt x="9" y="48"/>
                  <a:pt x="15" y="35"/>
                  <a:pt x="24" y="26"/>
                </a:cubicBezTo>
                <a:cubicBezTo>
                  <a:pt x="33" y="17"/>
                  <a:pt x="46" y="11"/>
                  <a:pt x="59" y="11"/>
                </a:cubicBezTo>
                <a:cubicBezTo>
                  <a:pt x="62" y="11"/>
                  <a:pt x="64" y="12"/>
                  <a:pt x="67" y="12"/>
                </a:cubicBezTo>
                <a:cubicBezTo>
                  <a:pt x="69" y="12"/>
                  <a:pt x="72" y="13"/>
                  <a:pt x="74" y="14"/>
                </a:cubicBezTo>
                <a:cubicBezTo>
                  <a:pt x="76" y="14"/>
                  <a:pt x="79" y="13"/>
                  <a:pt x="80" y="10"/>
                </a:cubicBezTo>
                <a:cubicBezTo>
                  <a:pt x="81" y="8"/>
                  <a:pt x="79" y="5"/>
                  <a:pt x="77" y="5"/>
                </a:cubicBezTo>
                <a:cubicBezTo>
                  <a:pt x="74" y="4"/>
                  <a:pt x="71" y="3"/>
                  <a:pt x="68" y="3"/>
                </a:cubicBezTo>
                <a:cubicBezTo>
                  <a:pt x="65" y="2"/>
                  <a:pt x="62" y="2"/>
                  <a:pt x="59" y="2"/>
                </a:cubicBezTo>
                <a:cubicBezTo>
                  <a:pt x="43" y="2"/>
                  <a:pt x="28" y="9"/>
                  <a:pt x="17" y="19"/>
                </a:cubicBezTo>
                <a:cubicBezTo>
                  <a:pt x="6" y="30"/>
                  <a:pt x="0" y="45"/>
                  <a:pt x="0" y="62"/>
                </a:cubicBezTo>
                <a:cubicBezTo>
                  <a:pt x="0" y="78"/>
                  <a:pt x="6" y="93"/>
                  <a:pt x="17" y="104"/>
                </a:cubicBezTo>
                <a:cubicBezTo>
                  <a:pt x="28" y="115"/>
                  <a:pt x="43" y="121"/>
                  <a:pt x="59" y="121"/>
                </a:cubicBezTo>
                <a:cubicBezTo>
                  <a:pt x="76" y="121"/>
                  <a:pt x="91" y="115"/>
                  <a:pt x="102" y="104"/>
                </a:cubicBezTo>
                <a:cubicBezTo>
                  <a:pt x="112" y="93"/>
                  <a:pt x="119" y="78"/>
                  <a:pt x="119" y="62"/>
                </a:cubicBezTo>
                <a:cubicBezTo>
                  <a:pt x="119" y="59"/>
                  <a:pt x="119" y="56"/>
                  <a:pt x="118" y="53"/>
                </a:cubicBezTo>
                <a:cubicBezTo>
                  <a:pt x="118" y="50"/>
                  <a:pt x="117" y="47"/>
                  <a:pt x="116" y="44"/>
                </a:cubicBezTo>
                <a:cubicBezTo>
                  <a:pt x="116" y="42"/>
                  <a:pt x="113" y="40"/>
                  <a:pt x="111" y="41"/>
                </a:cubicBezTo>
                <a:cubicBezTo>
                  <a:pt x="108" y="42"/>
                  <a:pt x="107" y="44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5"/>
                  <a:pt x="68" y="47"/>
                </a:cubicBezTo>
                <a:cubicBezTo>
                  <a:pt x="78" y="36"/>
                  <a:pt x="78" y="36"/>
                  <a:pt x="78" y="36"/>
                </a:cubicBezTo>
                <a:cubicBezTo>
                  <a:pt x="73" y="33"/>
                  <a:pt x="66" y="30"/>
                  <a:pt x="59" y="30"/>
                </a:cubicBezTo>
                <a:cubicBezTo>
                  <a:pt x="51" y="30"/>
                  <a:pt x="43" y="34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89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8" y="48"/>
                  <a:pt x="85" y="4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6"/>
                  <a:pt x="76" y="59"/>
                  <a:pt x="76" y="62"/>
                </a:cubicBezTo>
                <a:cubicBezTo>
                  <a:pt x="76" y="66"/>
                  <a:pt x="75" y="71"/>
                  <a:pt x="71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0" y="77"/>
                  <a:pt x="47" y="74"/>
                </a:cubicBezTo>
                <a:cubicBezTo>
                  <a:pt x="44" y="71"/>
                  <a:pt x="42" y="66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49" y="56"/>
                  <a:pt x="48" y="58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8"/>
                </a:moveTo>
                <a:cubicBezTo>
                  <a:pt x="101" y="8"/>
                  <a:pt x="101" y="8"/>
                  <a:pt x="101" y="8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7" y="18"/>
                </a:moveTo>
                <a:cubicBezTo>
                  <a:pt x="107" y="18"/>
                  <a:pt x="107" y="18"/>
                  <a:pt x="107" y="18"/>
                </a:cubicBezTo>
                <a:cubicBezTo>
                  <a:pt x="96" y="29"/>
                  <a:pt x="96" y="29"/>
                  <a:pt x="96" y="29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8"/>
                  <a:pt x="107" y="18"/>
                  <a:pt x="107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24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8066666" y="2493194"/>
            <a:ext cx="225357" cy="3241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8016214" y="3506380"/>
            <a:ext cx="326261" cy="344307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862977" y="2504407"/>
            <a:ext cx="299355" cy="301691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562290" y="2386736"/>
            <a:ext cx="2988733" cy="4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作用函数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传入函数句柄作用每一个元素</a:t>
            </a:r>
          </a:p>
        </p:txBody>
      </p:sp>
      <p:sp>
        <p:nvSpPr>
          <p:cNvPr id="30" name="PA_矩形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579875" y="3408130"/>
            <a:ext cx="2988733" cy="5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特征函数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获取矩阵维数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矩形 2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79875" y="4467521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数据改查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乱序和归一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最大元最小元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1942" y="2281228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基础元素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行列参数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二维容器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1942" y="3293834"/>
            <a:ext cx="2988733" cy="7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基础操作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构造函数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矩阵四则运算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61942" y="4423569"/>
            <a:ext cx="2988733" cy="10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特殊运算符重载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转置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动态调整维数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取行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231904" y="2920548"/>
            <a:ext cx="1728192" cy="22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核心理念</a:t>
            </a:r>
          </a:p>
        </p:txBody>
      </p:sp>
      <p:sp>
        <p:nvSpPr>
          <p:cNvPr id="37" name="PA_矩形 36"/>
          <p:cNvSpPr/>
          <p:nvPr>
            <p:custDataLst>
              <p:tags r:id="rId30"/>
            </p:custDataLst>
          </p:nvPr>
        </p:nvSpPr>
        <p:spPr>
          <a:xfrm>
            <a:off x="5231904" y="3732010"/>
            <a:ext cx="172819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保护性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自洽性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39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</p:txBody>
      </p:sp>
      <p:grpSp>
        <p:nvGrpSpPr>
          <p:cNvPr id="38" name="PA_组合 37"/>
          <p:cNvGrpSpPr/>
          <p:nvPr>
            <p:custDataLst>
              <p:tags r:id="rId3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6138293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 autoUpdateAnimBg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1" grpId="0" animBg="1" autoUpdateAnimBg="0"/>
      <p:bldP spid="32" grpId="0"/>
      <p:bldP spid="33" grpId="0"/>
      <p:bldP spid="34" grpId="0"/>
      <p:bldP spid="35" grpId="0"/>
      <p:bldP spid="3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59115" y="2145316"/>
            <a:ext cx="1023512" cy="10255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08749" y="2327291"/>
            <a:ext cx="790587" cy="79083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1381" y="2849409"/>
            <a:ext cx="1023512" cy="10238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椭圆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35952" y="282900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椭圆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21895" y="3215062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椭圆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92039" y="352459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椭圆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64052" y="3259279"/>
            <a:ext cx="751481" cy="746612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4862517" y="2395319"/>
            <a:ext cx="2390460" cy="3214341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64051" y="2502465"/>
            <a:ext cx="1217332" cy="1217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14" name="PA_椭圆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67782" y="1761806"/>
            <a:ext cx="1217332" cy="1217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9411081" y="1836521"/>
            <a:ext cx="244432" cy="329203"/>
          </a:xfrm>
          <a:custGeom>
            <a:avLst/>
            <a:gdLst>
              <a:gd name="T0" fmla="*/ 47 w 65"/>
              <a:gd name="T1" fmla="*/ 6 h 87"/>
              <a:gd name="T2" fmla="*/ 53 w 65"/>
              <a:gd name="T3" fmla="*/ 40 h 87"/>
              <a:gd name="T4" fmla="*/ 47 w 65"/>
              <a:gd name="T5" fmla="*/ 55 h 87"/>
              <a:gd name="T6" fmla="*/ 17 w 65"/>
              <a:gd name="T7" fmla="*/ 55 h 87"/>
              <a:gd name="T8" fmla="*/ 11 w 65"/>
              <a:gd name="T9" fmla="*/ 40 h 87"/>
              <a:gd name="T10" fmla="*/ 17 w 65"/>
              <a:gd name="T11" fmla="*/ 6 h 87"/>
              <a:gd name="T12" fmla="*/ 18 w 65"/>
              <a:gd name="T13" fmla="*/ 28 h 87"/>
              <a:gd name="T14" fmla="*/ 47 w 65"/>
              <a:gd name="T15" fmla="*/ 28 h 87"/>
              <a:gd name="T16" fmla="*/ 42 w 65"/>
              <a:gd name="T17" fmla="*/ 11 h 87"/>
              <a:gd name="T18" fmla="*/ 22 w 65"/>
              <a:gd name="T19" fmla="*/ 11 h 87"/>
              <a:gd name="T20" fmla="*/ 18 w 65"/>
              <a:gd name="T21" fmla="*/ 28 h 87"/>
              <a:gd name="T22" fmla="*/ 47 w 65"/>
              <a:gd name="T23" fmla="*/ 32 h 87"/>
              <a:gd name="T24" fmla="*/ 18 w 65"/>
              <a:gd name="T25" fmla="*/ 40 h 87"/>
              <a:gd name="T26" fmla="*/ 22 w 65"/>
              <a:gd name="T27" fmla="*/ 50 h 87"/>
              <a:gd name="T28" fmla="*/ 42 w 65"/>
              <a:gd name="T29" fmla="*/ 50 h 87"/>
              <a:gd name="T30" fmla="*/ 47 w 65"/>
              <a:gd name="T31" fmla="*/ 32 h 87"/>
              <a:gd name="T32" fmla="*/ 12 w 65"/>
              <a:gd name="T33" fmla="*/ 87 h 87"/>
              <a:gd name="T34" fmla="*/ 32 w 65"/>
              <a:gd name="T35" fmla="*/ 87 h 87"/>
              <a:gd name="T36" fmla="*/ 52 w 65"/>
              <a:gd name="T37" fmla="*/ 87 h 87"/>
              <a:gd name="T38" fmla="*/ 52 w 65"/>
              <a:gd name="T39" fmla="*/ 80 h 87"/>
              <a:gd name="T40" fmla="*/ 35 w 65"/>
              <a:gd name="T41" fmla="*/ 72 h 87"/>
              <a:gd name="T42" fmla="*/ 62 w 65"/>
              <a:gd name="T43" fmla="*/ 52 h 87"/>
              <a:gd name="T44" fmla="*/ 65 w 65"/>
              <a:gd name="T45" fmla="*/ 30 h 87"/>
              <a:gd name="T46" fmla="*/ 58 w 65"/>
              <a:gd name="T47" fmla="*/ 30 h 87"/>
              <a:gd name="T48" fmla="*/ 56 w 65"/>
              <a:gd name="T49" fmla="*/ 50 h 87"/>
              <a:gd name="T50" fmla="*/ 32 w 65"/>
              <a:gd name="T51" fmla="*/ 66 h 87"/>
              <a:gd name="T52" fmla="*/ 14 w 65"/>
              <a:gd name="T53" fmla="*/ 58 h 87"/>
              <a:gd name="T54" fmla="*/ 6 w 65"/>
              <a:gd name="T55" fmla="*/ 40 h 87"/>
              <a:gd name="T56" fmla="*/ 3 w 65"/>
              <a:gd name="T57" fmla="*/ 27 h 87"/>
              <a:gd name="T58" fmla="*/ 0 w 65"/>
              <a:gd name="T59" fmla="*/ 40 h 87"/>
              <a:gd name="T60" fmla="*/ 9 w 65"/>
              <a:gd name="T61" fmla="*/ 63 h 87"/>
              <a:gd name="T62" fmla="*/ 29 w 65"/>
              <a:gd name="T63" fmla="*/ 72 h 87"/>
              <a:gd name="T64" fmla="*/ 12 w 65"/>
              <a:gd name="T65" fmla="*/ 80 h 87"/>
              <a:gd name="T66" fmla="*/ 12 w 65"/>
              <a:gd name="T6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" h="87">
                <a:moveTo>
                  <a:pt x="32" y="0"/>
                </a:moveTo>
                <a:cubicBezTo>
                  <a:pt x="38" y="0"/>
                  <a:pt x="43" y="2"/>
                  <a:pt x="47" y="6"/>
                </a:cubicBezTo>
                <a:cubicBezTo>
                  <a:pt x="51" y="10"/>
                  <a:pt x="53" y="15"/>
                  <a:pt x="53" y="21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6"/>
                  <a:pt x="51" y="51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3" y="59"/>
                  <a:pt x="38" y="61"/>
                  <a:pt x="32" y="61"/>
                </a:cubicBezTo>
                <a:cubicBezTo>
                  <a:pt x="26" y="61"/>
                  <a:pt x="21" y="59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3" y="51"/>
                  <a:pt x="11" y="46"/>
                  <a:pt x="11" y="40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5"/>
                  <a:pt x="13" y="10"/>
                  <a:pt x="17" y="6"/>
                </a:cubicBezTo>
                <a:cubicBezTo>
                  <a:pt x="21" y="2"/>
                  <a:pt x="26" y="0"/>
                  <a:pt x="32" y="0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17"/>
                  <a:pt x="45" y="13"/>
                  <a:pt x="42" y="11"/>
                </a:cubicBezTo>
                <a:cubicBezTo>
                  <a:pt x="40" y="8"/>
                  <a:pt x="36" y="6"/>
                  <a:pt x="32" y="6"/>
                </a:cubicBezTo>
                <a:cubicBezTo>
                  <a:pt x="28" y="6"/>
                  <a:pt x="25" y="8"/>
                  <a:pt x="22" y="11"/>
                </a:cubicBezTo>
                <a:cubicBezTo>
                  <a:pt x="19" y="13"/>
                  <a:pt x="18" y="17"/>
                  <a:pt x="18" y="21"/>
                </a:cubicBezTo>
                <a:cubicBezTo>
                  <a:pt x="18" y="28"/>
                  <a:pt x="18" y="28"/>
                  <a:pt x="18" y="28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4"/>
                  <a:pt x="19" y="47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53"/>
                  <a:pt x="28" y="54"/>
                  <a:pt x="32" y="54"/>
                </a:cubicBezTo>
                <a:cubicBezTo>
                  <a:pt x="36" y="54"/>
                  <a:pt x="40" y="53"/>
                  <a:pt x="42" y="50"/>
                </a:cubicBezTo>
                <a:cubicBezTo>
                  <a:pt x="45" y="48"/>
                  <a:pt x="47" y="44"/>
                  <a:pt x="47" y="40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12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4" y="87"/>
                  <a:pt x="55" y="86"/>
                  <a:pt x="55" y="84"/>
                </a:cubicBezTo>
                <a:cubicBezTo>
                  <a:pt x="55" y="82"/>
                  <a:pt x="54" y="80"/>
                  <a:pt x="52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72"/>
                  <a:pt x="35" y="72"/>
                  <a:pt x="35" y="72"/>
                </a:cubicBezTo>
                <a:cubicBezTo>
                  <a:pt x="43" y="71"/>
                  <a:pt x="50" y="68"/>
                  <a:pt x="55" y="63"/>
                </a:cubicBezTo>
                <a:cubicBezTo>
                  <a:pt x="58" y="60"/>
                  <a:pt x="60" y="56"/>
                  <a:pt x="62" y="52"/>
                </a:cubicBezTo>
                <a:cubicBezTo>
                  <a:pt x="64" y="49"/>
                  <a:pt x="65" y="44"/>
                  <a:pt x="65" y="4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8"/>
                  <a:pt x="63" y="27"/>
                  <a:pt x="61" y="27"/>
                </a:cubicBezTo>
                <a:cubicBezTo>
                  <a:pt x="59" y="27"/>
                  <a:pt x="58" y="28"/>
                  <a:pt x="58" y="3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7" y="47"/>
                  <a:pt x="56" y="50"/>
                </a:cubicBezTo>
                <a:cubicBezTo>
                  <a:pt x="55" y="53"/>
                  <a:pt x="53" y="56"/>
                  <a:pt x="50" y="58"/>
                </a:cubicBezTo>
                <a:cubicBezTo>
                  <a:pt x="46" y="63"/>
                  <a:pt x="39" y="66"/>
                  <a:pt x="32" y="66"/>
                </a:cubicBezTo>
                <a:cubicBezTo>
                  <a:pt x="29" y="66"/>
                  <a:pt x="25" y="65"/>
                  <a:pt x="22" y="64"/>
                </a:cubicBezTo>
                <a:cubicBezTo>
                  <a:pt x="19" y="62"/>
                  <a:pt x="16" y="61"/>
                  <a:pt x="14" y="58"/>
                </a:cubicBezTo>
                <a:cubicBezTo>
                  <a:pt x="12" y="56"/>
                  <a:pt x="10" y="53"/>
                  <a:pt x="8" y="50"/>
                </a:cubicBezTo>
                <a:cubicBezTo>
                  <a:pt x="7" y="47"/>
                  <a:pt x="6" y="43"/>
                  <a:pt x="6" y="4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8"/>
                  <a:pt x="5" y="27"/>
                  <a:pt x="3" y="27"/>
                </a:cubicBezTo>
                <a:cubicBezTo>
                  <a:pt x="1" y="27"/>
                  <a:pt x="0" y="28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9"/>
                  <a:pt x="2" y="52"/>
                </a:cubicBezTo>
                <a:cubicBezTo>
                  <a:pt x="4" y="56"/>
                  <a:pt x="6" y="60"/>
                  <a:pt x="9" y="63"/>
                </a:cubicBezTo>
                <a:cubicBezTo>
                  <a:pt x="12" y="66"/>
                  <a:pt x="16" y="68"/>
                  <a:pt x="20" y="70"/>
                </a:cubicBezTo>
                <a:cubicBezTo>
                  <a:pt x="23" y="71"/>
                  <a:pt x="26" y="72"/>
                  <a:pt x="29" y="72"/>
                </a:cubicBezTo>
                <a:cubicBezTo>
                  <a:pt x="29" y="80"/>
                  <a:pt x="29" y="80"/>
                  <a:pt x="29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0" y="80"/>
                  <a:pt x="9" y="82"/>
                  <a:pt x="9" y="84"/>
                </a:cubicBezTo>
                <a:cubicBezTo>
                  <a:pt x="9" y="86"/>
                  <a:pt x="10" y="87"/>
                  <a:pt x="12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8776600" y="4422304"/>
            <a:ext cx="327507" cy="268477"/>
          </a:xfrm>
          <a:custGeom>
            <a:avLst/>
            <a:gdLst>
              <a:gd name="T0" fmla="*/ 76 w 87"/>
              <a:gd name="T1" fmla="*/ 27 h 71"/>
              <a:gd name="T2" fmla="*/ 69 w 87"/>
              <a:gd name="T3" fmla="*/ 27 h 71"/>
              <a:gd name="T4" fmla="*/ 21 w 87"/>
              <a:gd name="T5" fmla="*/ 11 h 71"/>
              <a:gd name="T6" fmla="*/ 10 w 87"/>
              <a:gd name="T7" fmla="*/ 11 h 71"/>
              <a:gd name="T8" fmla="*/ 20 w 87"/>
              <a:gd name="T9" fmla="*/ 12 h 71"/>
              <a:gd name="T10" fmla="*/ 6 w 87"/>
              <a:gd name="T11" fmla="*/ 12 h 71"/>
              <a:gd name="T12" fmla="*/ 6 w 87"/>
              <a:gd name="T13" fmla="*/ 9 h 71"/>
              <a:gd name="T14" fmla="*/ 8 w 87"/>
              <a:gd name="T15" fmla="*/ 7 h 71"/>
              <a:gd name="T16" fmla="*/ 24 w 87"/>
              <a:gd name="T17" fmla="*/ 2 h 71"/>
              <a:gd name="T18" fmla="*/ 60 w 87"/>
              <a:gd name="T19" fmla="*/ 0 h 71"/>
              <a:gd name="T20" fmla="*/ 67 w 87"/>
              <a:gd name="T21" fmla="*/ 12 h 71"/>
              <a:gd name="T22" fmla="*/ 87 w 87"/>
              <a:gd name="T23" fmla="*/ 16 h 71"/>
              <a:gd name="T24" fmla="*/ 87 w 87"/>
              <a:gd name="T25" fmla="*/ 68 h 71"/>
              <a:gd name="T26" fmla="*/ 84 w 87"/>
              <a:gd name="T27" fmla="*/ 71 h 71"/>
              <a:gd name="T28" fmla="*/ 0 w 87"/>
              <a:gd name="T29" fmla="*/ 68 h 71"/>
              <a:gd name="T30" fmla="*/ 0 w 87"/>
              <a:gd name="T31" fmla="*/ 16 h 71"/>
              <a:gd name="T32" fmla="*/ 3 w 87"/>
              <a:gd name="T33" fmla="*/ 12 h 71"/>
              <a:gd name="T34" fmla="*/ 44 w 87"/>
              <a:gd name="T35" fmla="*/ 26 h 71"/>
              <a:gd name="T36" fmla="*/ 52 w 87"/>
              <a:gd name="T37" fmla="*/ 29 h 71"/>
              <a:gd name="T38" fmla="*/ 44 w 87"/>
              <a:gd name="T39" fmla="*/ 48 h 71"/>
              <a:gd name="T40" fmla="*/ 44 w 87"/>
              <a:gd name="T41" fmla="*/ 26 h 71"/>
              <a:gd name="T42" fmla="*/ 49 w 87"/>
              <a:gd name="T43" fmla="*/ 32 h 71"/>
              <a:gd name="T44" fmla="*/ 36 w 87"/>
              <a:gd name="T45" fmla="*/ 37 h 71"/>
              <a:gd name="T46" fmla="*/ 51 w 87"/>
              <a:gd name="T47" fmla="*/ 37 h 71"/>
              <a:gd name="T48" fmla="*/ 49 w 87"/>
              <a:gd name="T49" fmla="*/ 32 h 71"/>
              <a:gd name="T50" fmla="*/ 23 w 87"/>
              <a:gd name="T51" fmla="*/ 19 h 71"/>
              <a:gd name="T52" fmla="*/ 7 w 87"/>
              <a:gd name="T53" fmla="*/ 64 h 71"/>
              <a:gd name="T54" fmla="*/ 81 w 87"/>
              <a:gd name="T55" fmla="*/ 19 h 71"/>
              <a:gd name="T56" fmla="*/ 65 w 87"/>
              <a:gd name="T57" fmla="*/ 19 h 71"/>
              <a:gd name="T58" fmla="*/ 58 w 87"/>
              <a:gd name="T59" fmla="*/ 7 h 71"/>
              <a:gd name="T60" fmla="*/ 26 w 87"/>
              <a:gd name="T61" fmla="*/ 17 h 71"/>
              <a:gd name="T62" fmla="*/ 44 w 87"/>
              <a:gd name="T63" fmla="*/ 14 h 71"/>
              <a:gd name="T64" fmla="*/ 67 w 87"/>
              <a:gd name="T65" fmla="*/ 37 h 71"/>
              <a:gd name="T66" fmla="*/ 20 w 87"/>
              <a:gd name="T67" fmla="*/ 37 h 71"/>
              <a:gd name="T68" fmla="*/ 44 w 87"/>
              <a:gd name="T69" fmla="*/ 21 h 71"/>
              <a:gd name="T70" fmla="*/ 27 w 87"/>
              <a:gd name="T71" fmla="*/ 37 h 71"/>
              <a:gd name="T72" fmla="*/ 60 w 87"/>
              <a:gd name="T73" fmla="*/ 3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" h="71">
                <a:moveTo>
                  <a:pt x="72" y="24"/>
                </a:moveTo>
                <a:cubicBezTo>
                  <a:pt x="74" y="24"/>
                  <a:pt x="76" y="25"/>
                  <a:pt x="76" y="27"/>
                </a:cubicBezTo>
                <a:cubicBezTo>
                  <a:pt x="76" y="28"/>
                  <a:pt x="74" y="30"/>
                  <a:pt x="72" y="30"/>
                </a:cubicBezTo>
                <a:cubicBezTo>
                  <a:pt x="71" y="30"/>
                  <a:pt x="69" y="28"/>
                  <a:pt x="69" y="27"/>
                </a:cubicBezTo>
                <a:cubicBezTo>
                  <a:pt x="69" y="25"/>
                  <a:pt x="71" y="24"/>
                  <a:pt x="72" y="24"/>
                </a:cubicBezTo>
                <a:close/>
                <a:moveTo>
                  <a:pt x="21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7" y="7"/>
                  <a:pt x="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3" y="1"/>
                  <a:pt x="63" y="3"/>
                </a:cubicBezTo>
                <a:cubicBezTo>
                  <a:pt x="67" y="12"/>
                  <a:pt x="67" y="12"/>
                  <a:pt x="67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6" y="12"/>
                  <a:pt x="87" y="14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68"/>
                  <a:pt x="87" y="68"/>
                  <a:pt x="87" y="68"/>
                </a:cubicBezTo>
                <a:cubicBezTo>
                  <a:pt x="87" y="69"/>
                  <a:pt x="86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69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7" y="26"/>
                  <a:pt x="50" y="27"/>
                  <a:pt x="52" y="29"/>
                </a:cubicBezTo>
                <a:cubicBezTo>
                  <a:pt x="54" y="31"/>
                  <a:pt x="55" y="34"/>
                  <a:pt x="55" y="37"/>
                </a:cubicBezTo>
                <a:cubicBezTo>
                  <a:pt x="55" y="43"/>
                  <a:pt x="50" y="48"/>
                  <a:pt x="44" y="48"/>
                </a:cubicBezTo>
                <a:cubicBezTo>
                  <a:pt x="37" y="48"/>
                  <a:pt x="32" y="43"/>
                  <a:pt x="32" y="37"/>
                </a:cubicBezTo>
                <a:cubicBezTo>
                  <a:pt x="32" y="31"/>
                  <a:pt x="37" y="26"/>
                  <a:pt x="44" y="26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1"/>
                  <a:pt x="46" y="30"/>
                  <a:pt x="44" y="30"/>
                </a:cubicBezTo>
                <a:cubicBezTo>
                  <a:pt x="40" y="30"/>
                  <a:pt x="36" y="33"/>
                  <a:pt x="36" y="37"/>
                </a:cubicBezTo>
                <a:cubicBezTo>
                  <a:pt x="36" y="41"/>
                  <a:pt x="40" y="44"/>
                  <a:pt x="44" y="44"/>
                </a:cubicBezTo>
                <a:cubicBezTo>
                  <a:pt x="48" y="44"/>
                  <a:pt x="51" y="41"/>
                  <a:pt x="51" y="37"/>
                </a:cubicBezTo>
                <a:cubicBezTo>
                  <a:pt x="51" y="35"/>
                  <a:pt x="50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lose/>
                <a:moveTo>
                  <a:pt x="23" y="19"/>
                </a:moveTo>
                <a:cubicBezTo>
                  <a:pt x="23" y="19"/>
                  <a:pt x="23" y="19"/>
                  <a:pt x="23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64"/>
                  <a:pt x="7" y="64"/>
                  <a:pt x="7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19"/>
                  <a:pt x="81" y="19"/>
                  <a:pt x="81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3" y="19"/>
                  <a:pt x="62" y="18"/>
                  <a:pt x="6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8"/>
                  <a:pt x="24" y="19"/>
                  <a:pt x="23" y="19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56" y="14"/>
                  <a:pt x="67" y="24"/>
                  <a:pt x="67" y="37"/>
                </a:cubicBezTo>
                <a:cubicBezTo>
                  <a:pt x="67" y="50"/>
                  <a:pt x="56" y="60"/>
                  <a:pt x="44" y="60"/>
                </a:cubicBezTo>
                <a:cubicBezTo>
                  <a:pt x="31" y="60"/>
                  <a:pt x="20" y="50"/>
                  <a:pt x="20" y="37"/>
                </a:cubicBezTo>
                <a:cubicBezTo>
                  <a:pt x="20" y="24"/>
                  <a:pt x="31" y="14"/>
                  <a:pt x="44" y="14"/>
                </a:cubicBezTo>
                <a:close/>
                <a:moveTo>
                  <a:pt x="44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35" y="21"/>
                  <a:pt x="27" y="28"/>
                  <a:pt x="27" y="37"/>
                </a:cubicBezTo>
                <a:cubicBezTo>
                  <a:pt x="27" y="46"/>
                  <a:pt x="35" y="54"/>
                  <a:pt x="44" y="54"/>
                </a:cubicBezTo>
                <a:cubicBezTo>
                  <a:pt x="53" y="54"/>
                  <a:pt x="60" y="46"/>
                  <a:pt x="60" y="37"/>
                </a:cubicBezTo>
                <a:cubicBezTo>
                  <a:pt x="60" y="28"/>
                  <a:pt x="53" y="21"/>
                  <a:pt x="44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160328" y="4467074"/>
            <a:ext cx="393008" cy="319616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2480252" y="1814147"/>
            <a:ext cx="332299" cy="373951"/>
          </a:xfrm>
          <a:custGeom>
            <a:avLst/>
            <a:gdLst>
              <a:gd name="T0" fmla="*/ 73 w 88"/>
              <a:gd name="T1" fmla="*/ 22 h 99"/>
              <a:gd name="T2" fmla="*/ 81 w 88"/>
              <a:gd name="T3" fmla="*/ 18 h 99"/>
              <a:gd name="T4" fmla="*/ 77 w 88"/>
              <a:gd name="T5" fmla="*/ 27 h 99"/>
              <a:gd name="T6" fmla="*/ 75 w 88"/>
              <a:gd name="T7" fmla="*/ 86 h 99"/>
              <a:gd name="T8" fmla="*/ 44 w 88"/>
              <a:gd name="T9" fmla="*/ 99 h 99"/>
              <a:gd name="T10" fmla="*/ 13 w 88"/>
              <a:gd name="T11" fmla="*/ 86 h 99"/>
              <a:gd name="T12" fmla="*/ 13 w 88"/>
              <a:gd name="T13" fmla="*/ 24 h 99"/>
              <a:gd name="T14" fmla="*/ 13 w 88"/>
              <a:gd name="T15" fmla="*/ 24 h 99"/>
              <a:gd name="T16" fmla="*/ 41 w 88"/>
              <a:gd name="T17" fmla="*/ 6 h 99"/>
              <a:gd name="T18" fmla="*/ 34 w 88"/>
              <a:gd name="T19" fmla="*/ 3 h 99"/>
              <a:gd name="T20" fmla="*/ 51 w 88"/>
              <a:gd name="T21" fmla="*/ 0 h 99"/>
              <a:gd name="T22" fmla="*/ 51 w 88"/>
              <a:gd name="T23" fmla="*/ 6 h 99"/>
              <a:gd name="T24" fmla="*/ 48 w 88"/>
              <a:gd name="T25" fmla="*/ 12 h 99"/>
              <a:gd name="T26" fmla="*/ 56 w 88"/>
              <a:gd name="T27" fmla="*/ 57 h 99"/>
              <a:gd name="T28" fmla="*/ 60 w 88"/>
              <a:gd name="T29" fmla="*/ 31 h 99"/>
              <a:gd name="T30" fmla="*/ 37 w 88"/>
              <a:gd name="T31" fmla="*/ 46 h 99"/>
              <a:gd name="T32" fmla="*/ 36 w 88"/>
              <a:gd name="T33" fmla="*/ 47 h 99"/>
              <a:gd name="T34" fmla="*/ 33 w 88"/>
              <a:gd name="T35" fmla="*/ 56 h 99"/>
              <a:gd name="T36" fmla="*/ 33 w 88"/>
              <a:gd name="T37" fmla="*/ 58 h 99"/>
              <a:gd name="T38" fmla="*/ 34 w 88"/>
              <a:gd name="T39" fmla="*/ 60 h 99"/>
              <a:gd name="T40" fmla="*/ 39 w 88"/>
              <a:gd name="T41" fmla="*/ 65 h 99"/>
              <a:gd name="T42" fmla="*/ 41 w 88"/>
              <a:gd name="T43" fmla="*/ 66 h 99"/>
              <a:gd name="T44" fmla="*/ 43 w 88"/>
              <a:gd name="T45" fmla="*/ 67 h 99"/>
              <a:gd name="T46" fmla="*/ 44 w 88"/>
              <a:gd name="T47" fmla="*/ 67 h 99"/>
              <a:gd name="T48" fmla="*/ 45 w 88"/>
              <a:gd name="T49" fmla="*/ 67 h 99"/>
              <a:gd name="T50" fmla="*/ 47 w 88"/>
              <a:gd name="T51" fmla="*/ 66 h 99"/>
              <a:gd name="T52" fmla="*/ 54 w 88"/>
              <a:gd name="T53" fmla="*/ 61 h 99"/>
              <a:gd name="T54" fmla="*/ 56 w 88"/>
              <a:gd name="T55" fmla="*/ 57 h 99"/>
              <a:gd name="T56" fmla="*/ 48 w 88"/>
              <a:gd name="T57" fmla="*/ 49 h 99"/>
              <a:gd name="T58" fmla="*/ 40 w 88"/>
              <a:gd name="T59" fmla="*/ 62 h 99"/>
              <a:gd name="T60" fmla="*/ 48 w 88"/>
              <a:gd name="T61" fmla="*/ 49 h 99"/>
              <a:gd name="T62" fmla="*/ 46 w 88"/>
              <a:gd name="T63" fmla="*/ 52 h 99"/>
              <a:gd name="T64" fmla="*/ 43 w 88"/>
              <a:gd name="T65" fmla="*/ 58 h 99"/>
              <a:gd name="T66" fmla="*/ 46 w 88"/>
              <a:gd name="T67" fmla="*/ 52 h 99"/>
              <a:gd name="T68" fmla="*/ 64 w 88"/>
              <a:gd name="T69" fmla="*/ 32 h 99"/>
              <a:gd name="T70" fmla="*/ 58 w 88"/>
              <a:gd name="T71" fmla="*/ 61 h 99"/>
              <a:gd name="T72" fmla="*/ 45 w 88"/>
              <a:gd name="T73" fmla="*/ 71 h 99"/>
              <a:gd name="T74" fmla="*/ 44 w 88"/>
              <a:gd name="T75" fmla="*/ 71 h 99"/>
              <a:gd name="T76" fmla="*/ 42 w 88"/>
              <a:gd name="T77" fmla="*/ 71 h 99"/>
              <a:gd name="T78" fmla="*/ 39 w 88"/>
              <a:gd name="T79" fmla="*/ 70 h 99"/>
              <a:gd name="T80" fmla="*/ 29 w 88"/>
              <a:gd name="T81" fmla="*/ 59 h 99"/>
              <a:gd name="T82" fmla="*/ 29 w 88"/>
              <a:gd name="T83" fmla="*/ 56 h 99"/>
              <a:gd name="T84" fmla="*/ 33 w 88"/>
              <a:gd name="T85" fmla="*/ 45 h 99"/>
              <a:gd name="T86" fmla="*/ 34 w 88"/>
              <a:gd name="T87" fmla="*/ 44 h 99"/>
              <a:gd name="T88" fmla="*/ 35 w 88"/>
              <a:gd name="T89" fmla="*/ 43 h 99"/>
              <a:gd name="T90" fmla="*/ 55 w 88"/>
              <a:gd name="T91" fmla="*/ 26 h 99"/>
              <a:gd name="T92" fmla="*/ 60 w 88"/>
              <a:gd name="T93" fmla="*/ 26 h 99"/>
              <a:gd name="T94" fmla="*/ 61 w 88"/>
              <a:gd name="T95" fmla="*/ 26 h 99"/>
              <a:gd name="T96" fmla="*/ 62 w 88"/>
              <a:gd name="T97" fmla="*/ 27 h 99"/>
              <a:gd name="T98" fmla="*/ 64 w 88"/>
              <a:gd name="T99" fmla="*/ 32 h 99"/>
              <a:gd name="T100" fmla="*/ 70 w 88"/>
              <a:gd name="T101" fmla="*/ 29 h 99"/>
              <a:gd name="T102" fmla="*/ 18 w 88"/>
              <a:gd name="T103" fmla="*/ 29 h 99"/>
              <a:gd name="T104" fmla="*/ 18 w 88"/>
              <a:gd name="T105" fmla="*/ 81 h 99"/>
              <a:gd name="T106" fmla="*/ 70 w 88"/>
              <a:gd name="T107" fmla="*/ 82 h 99"/>
              <a:gd name="T108" fmla="*/ 81 w 88"/>
              <a:gd name="T109" fmla="*/ 55 h 99"/>
              <a:gd name="T110" fmla="*/ 70 w 88"/>
              <a:gd name="T111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99">
                <a:moveTo>
                  <a:pt x="48" y="12"/>
                </a:moveTo>
                <a:cubicBezTo>
                  <a:pt x="57" y="12"/>
                  <a:pt x="66" y="16"/>
                  <a:pt x="73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7"/>
                  <a:pt x="80" y="17"/>
                  <a:pt x="81" y="18"/>
                </a:cubicBezTo>
                <a:cubicBezTo>
                  <a:pt x="83" y="20"/>
                  <a:pt x="83" y="22"/>
                  <a:pt x="81" y="23"/>
                </a:cubicBezTo>
                <a:cubicBezTo>
                  <a:pt x="77" y="27"/>
                  <a:pt x="77" y="27"/>
                  <a:pt x="77" y="27"/>
                </a:cubicBezTo>
                <a:cubicBezTo>
                  <a:pt x="84" y="34"/>
                  <a:pt x="88" y="44"/>
                  <a:pt x="88" y="55"/>
                </a:cubicBezTo>
                <a:cubicBezTo>
                  <a:pt x="88" y="67"/>
                  <a:pt x="83" y="78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67" y="94"/>
                  <a:pt x="56" y="99"/>
                  <a:pt x="44" y="99"/>
                </a:cubicBezTo>
                <a:cubicBezTo>
                  <a:pt x="32" y="99"/>
                  <a:pt x="21" y="94"/>
                  <a:pt x="13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5" y="78"/>
                  <a:pt x="0" y="67"/>
                  <a:pt x="0" y="55"/>
                </a:cubicBezTo>
                <a:cubicBezTo>
                  <a:pt x="0" y="43"/>
                  <a:pt x="5" y="3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20" y="17"/>
                  <a:pt x="30" y="12"/>
                  <a:pt x="41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4" y="3"/>
                </a:cubicBezTo>
                <a:cubicBezTo>
                  <a:pt x="34" y="1"/>
                  <a:pt x="35" y="0"/>
                  <a:pt x="3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5" y="5"/>
                  <a:pt x="53" y="6"/>
                  <a:pt x="51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6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0"/>
                  <a:pt x="58" y="29"/>
                  <a:pt x="57" y="30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4" y="49"/>
                  <a:pt x="33" y="53"/>
                  <a:pt x="33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57"/>
                  <a:pt x="33" y="58"/>
                  <a:pt x="33" y="58"/>
                </a:cubicBezTo>
                <a:cubicBezTo>
                  <a:pt x="33" y="59"/>
                  <a:pt x="33" y="59"/>
                  <a:pt x="33" y="59"/>
                </a:cubicBezTo>
                <a:cubicBezTo>
                  <a:pt x="34" y="59"/>
                  <a:pt x="34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5" y="63"/>
                  <a:pt x="37" y="64"/>
                  <a:pt x="39" y="65"/>
                </a:cubicBezTo>
                <a:cubicBezTo>
                  <a:pt x="39" y="65"/>
                  <a:pt x="39" y="65"/>
                  <a:pt x="40" y="66"/>
                </a:cubicBezTo>
                <a:cubicBezTo>
                  <a:pt x="40" y="66"/>
                  <a:pt x="40" y="66"/>
                  <a:pt x="41" y="66"/>
                </a:cubicBezTo>
                <a:cubicBezTo>
                  <a:pt x="41" y="66"/>
                  <a:pt x="41" y="66"/>
                  <a:pt x="42" y="66"/>
                </a:cubicBezTo>
                <a:cubicBezTo>
                  <a:pt x="42" y="66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5" y="67"/>
                  <a:pt x="45" y="67"/>
                </a:cubicBezTo>
                <a:cubicBezTo>
                  <a:pt x="45" y="67"/>
                  <a:pt x="46" y="67"/>
                  <a:pt x="46" y="66"/>
                </a:cubicBezTo>
                <a:cubicBezTo>
                  <a:pt x="46" y="66"/>
                  <a:pt x="47" y="66"/>
                  <a:pt x="47" y="66"/>
                </a:cubicBezTo>
                <a:cubicBezTo>
                  <a:pt x="50" y="66"/>
                  <a:pt x="52" y="64"/>
                  <a:pt x="53" y="62"/>
                </a:cubicBezTo>
                <a:cubicBezTo>
                  <a:pt x="54" y="62"/>
                  <a:pt x="54" y="61"/>
                  <a:pt x="54" y="61"/>
                </a:cubicBezTo>
                <a:cubicBezTo>
                  <a:pt x="55" y="60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51" y="51"/>
                  <a:pt x="53" y="55"/>
                  <a:pt x="51" y="59"/>
                </a:cubicBezTo>
                <a:cubicBezTo>
                  <a:pt x="49" y="62"/>
                  <a:pt x="44" y="64"/>
                  <a:pt x="40" y="62"/>
                </a:cubicBezTo>
                <a:cubicBezTo>
                  <a:pt x="37" y="60"/>
                  <a:pt x="36" y="55"/>
                  <a:pt x="38" y="51"/>
                </a:cubicBezTo>
                <a:cubicBezTo>
                  <a:pt x="40" y="48"/>
                  <a:pt x="44" y="47"/>
                  <a:pt x="48" y="49"/>
                </a:cubicBezTo>
                <a:close/>
                <a:moveTo>
                  <a:pt x="46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4" y="51"/>
                  <a:pt x="42" y="52"/>
                  <a:pt x="41" y="53"/>
                </a:cubicBezTo>
                <a:cubicBezTo>
                  <a:pt x="40" y="55"/>
                  <a:pt x="41" y="57"/>
                  <a:pt x="43" y="58"/>
                </a:cubicBezTo>
                <a:cubicBezTo>
                  <a:pt x="44" y="59"/>
                  <a:pt x="46" y="58"/>
                  <a:pt x="47" y="57"/>
                </a:cubicBezTo>
                <a:cubicBezTo>
                  <a:pt x="48" y="55"/>
                  <a:pt x="47" y="53"/>
                  <a:pt x="46" y="52"/>
                </a:cubicBezTo>
                <a:close/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9"/>
                  <a:pt x="59" y="60"/>
                  <a:pt x="58" y="61"/>
                </a:cubicBezTo>
                <a:cubicBezTo>
                  <a:pt x="56" y="66"/>
                  <a:pt x="52" y="70"/>
                  <a:pt x="47" y="70"/>
                </a:cubicBezTo>
                <a:cubicBezTo>
                  <a:pt x="46" y="71"/>
                  <a:pt x="46" y="71"/>
                  <a:pt x="45" y="71"/>
                </a:cubicBezTo>
                <a:cubicBezTo>
                  <a:pt x="45" y="71"/>
                  <a:pt x="44" y="71"/>
                  <a:pt x="44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1" y="70"/>
                  <a:pt x="41" y="70"/>
                </a:cubicBezTo>
                <a:cubicBezTo>
                  <a:pt x="40" y="70"/>
                  <a:pt x="40" y="70"/>
                  <a:pt x="39" y="70"/>
                </a:cubicBezTo>
                <a:cubicBezTo>
                  <a:pt x="35" y="68"/>
                  <a:pt x="31" y="65"/>
                  <a:pt x="30" y="61"/>
                </a:cubicBezTo>
                <a:cubicBezTo>
                  <a:pt x="30" y="60"/>
                  <a:pt x="29" y="60"/>
                  <a:pt x="29" y="59"/>
                </a:cubicBezTo>
                <a:cubicBezTo>
                  <a:pt x="29" y="59"/>
                  <a:pt x="29" y="58"/>
                  <a:pt x="29" y="58"/>
                </a:cubicBezTo>
                <a:cubicBezTo>
                  <a:pt x="29" y="57"/>
                  <a:pt x="29" y="57"/>
                  <a:pt x="29" y="56"/>
                </a:cubicBezTo>
                <a:cubicBezTo>
                  <a:pt x="28" y="53"/>
                  <a:pt x="30" y="49"/>
                  <a:pt x="32" y="46"/>
                </a:cubicBezTo>
                <a:cubicBezTo>
                  <a:pt x="32" y="46"/>
                  <a:pt x="32" y="45"/>
                  <a:pt x="33" y="45"/>
                </a:cubicBezTo>
                <a:cubicBezTo>
                  <a:pt x="33" y="45"/>
                  <a:pt x="33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5"/>
                  <a:pt x="58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3" y="28"/>
                  <a:pt x="64" y="30"/>
                  <a:pt x="64" y="32"/>
                </a:cubicBezTo>
                <a:close/>
                <a:moveTo>
                  <a:pt x="70" y="29"/>
                </a:moveTo>
                <a:cubicBezTo>
                  <a:pt x="70" y="29"/>
                  <a:pt x="70" y="29"/>
                  <a:pt x="70" y="29"/>
                </a:cubicBezTo>
                <a:cubicBezTo>
                  <a:pt x="64" y="22"/>
                  <a:pt x="54" y="18"/>
                  <a:pt x="44" y="18"/>
                </a:cubicBezTo>
                <a:cubicBezTo>
                  <a:pt x="34" y="18"/>
                  <a:pt x="25" y="22"/>
                  <a:pt x="18" y="29"/>
                </a:cubicBezTo>
                <a:cubicBezTo>
                  <a:pt x="11" y="36"/>
                  <a:pt x="7" y="45"/>
                  <a:pt x="7" y="55"/>
                </a:cubicBezTo>
                <a:cubicBezTo>
                  <a:pt x="7" y="65"/>
                  <a:pt x="11" y="75"/>
                  <a:pt x="18" y="81"/>
                </a:cubicBezTo>
                <a:cubicBezTo>
                  <a:pt x="25" y="88"/>
                  <a:pt x="34" y="92"/>
                  <a:pt x="44" y="92"/>
                </a:cubicBezTo>
                <a:cubicBezTo>
                  <a:pt x="54" y="92"/>
                  <a:pt x="64" y="88"/>
                  <a:pt x="70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77" y="75"/>
                  <a:pt x="81" y="65"/>
                  <a:pt x="81" y="55"/>
                </a:cubicBezTo>
                <a:cubicBezTo>
                  <a:pt x="81" y="45"/>
                  <a:pt x="77" y="36"/>
                  <a:pt x="71" y="29"/>
                </a:cubicBezTo>
                <a:cubicBezTo>
                  <a:pt x="70" y="29"/>
                  <a:pt x="70" y="29"/>
                  <a:pt x="70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304245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网络和数据的桥梁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数据保存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训练接口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17349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数据分类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分为训练集和测试集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归一化乱序化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45363" y="490463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读取数据的基础结构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保存训练测试索引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11302" y="4781543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读写记录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保留最佳网络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读取网络参数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椭圆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685114" y="2165726"/>
            <a:ext cx="1217332" cy="12177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椭圆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54542" y="3311153"/>
            <a:ext cx="1217332" cy="1217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grpSp>
        <p:nvGrpSpPr>
          <p:cNvPr id="30" name="PA_组合 29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31217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 animBg="1" autoUpdateAnimBg="0"/>
      <p:bldP spid="25" grpId="0"/>
      <p:bldP spid="31" grpId="0" animBg="1"/>
      <p:bldP spid="3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59"/>
            <a:ext cx="849913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618862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487</Words>
  <Application>Microsoft Office PowerPoint</Application>
  <PresentationFormat>自定义</PresentationFormat>
  <Paragraphs>166</Paragraphs>
  <Slides>17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</dc:title>
  <dc:creator>锐旗设计;https://9ppt.taobao.com</dc:creator>
  <cp:keywords>锐旗设计; https:/9ppt.taobao.com</cp:keywords>
  <cp:lastModifiedBy>bxj</cp:lastModifiedBy>
  <cp:revision>106</cp:revision>
  <dcterms:created xsi:type="dcterms:W3CDTF">2016-08-30T15:34:45Z</dcterms:created>
  <dcterms:modified xsi:type="dcterms:W3CDTF">2021-06-04T00:57:51Z</dcterms:modified>
  <cp:category>锐旗设计;https://9ppt.taobao.com</cp:category>
</cp:coreProperties>
</file>